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457" r:id="rId2"/>
    <p:sldId id="417" r:id="rId3"/>
    <p:sldId id="459" r:id="rId4"/>
    <p:sldId id="460" r:id="rId5"/>
    <p:sldId id="391" r:id="rId6"/>
    <p:sldId id="458" r:id="rId7"/>
    <p:sldId id="429" r:id="rId8"/>
    <p:sldId id="449" r:id="rId9"/>
    <p:sldId id="462" r:id="rId10"/>
    <p:sldId id="468" r:id="rId11"/>
    <p:sldId id="469" r:id="rId12"/>
    <p:sldId id="470" r:id="rId13"/>
    <p:sldId id="467" r:id="rId14"/>
    <p:sldId id="463" r:id="rId15"/>
    <p:sldId id="464" r:id="rId16"/>
    <p:sldId id="465" r:id="rId17"/>
    <p:sldId id="466" r:id="rId18"/>
    <p:sldId id="471" r:id="rId19"/>
    <p:sldId id="472" r:id="rId20"/>
    <p:sldId id="474" r:id="rId21"/>
    <p:sldId id="473" r:id="rId22"/>
    <p:sldId id="475" r:id="rId23"/>
    <p:sldId id="454" r:id="rId24"/>
    <p:sldId id="476" r:id="rId25"/>
    <p:sldId id="477" r:id="rId26"/>
    <p:sldId id="478" r:id="rId27"/>
    <p:sldId id="453" r:id="rId28"/>
    <p:sldId id="479" r:id="rId29"/>
    <p:sldId id="485" r:id="rId30"/>
    <p:sldId id="486" r:id="rId31"/>
    <p:sldId id="487" r:id="rId32"/>
    <p:sldId id="488" r:id="rId33"/>
    <p:sldId id="489" r:id="rId34"/>
    <p:sldId id="480" r:id="rId35"/>
    <p:sldId id="481" r:id="rId36"/>
    <p:sldId id="482" r:id="rId37"/>
    <p:sldId id="484" r:id="rId38"/>
    <p:sldId id="456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DAF"/>
    <a:srgbClr val="ABCEB6"/>
    <a:srgbClr val="F9F9F9"/>
    <a:srgbClr val="760000"/>
    <a:srgbClr val="9DD3AF"/>
    <a:srgbClr val="9CA4E3"/>
    <a:srgbClr val="BFC1C5"/>
    <a:srgbClr val="A6ADD3"/>
    <a:srgbClr val="006696"/>
    <a:srgbClr val="842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14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>
                <a:solidFill>
                  <a:srgbClr val="760000"/>
                </a:solidFill>
              </a:rPr>
              <a:t>Средний срок проведения экспертизы, раб. </a:t>
            </a:r>
            <a:r>
              <a:rPr lang="ru-RU" sz="3200" dirty="0" err="1">
                <a:solidFill>
                  <a:srgbClr val="760000"/>
                </a:solidFill>
              </a:rPr>
              <a:t>дн</a:t>
            </a:r>
            <a:r>
              <a:rPr lang="ru-RU" sz="3200" dirty="0">
                <a:solidFill>
                  <a:srgbClr val="760000"/>
                </a:solidFill>
              </a:rPr>
              <a:t>.</a:t>
            </a:r>
          </a:p>
        </c:rich>
      </c:tx>
      <c:layout>
        <c:manualLayout>
          <c:xMode val="edge"/>
          <c:yMode val="edge"/>
          <c:x val="0.18497564706725969"/>
          <c:y val="7.8547822677824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371834840778916E-2"/>
          <c:y val="8.3934527036409912E-2"/>
          <c:w val="0.95135005342962098"/>
          <c:h val="0.7624099616246040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срок проведения экспертизы, раб. дн.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A6B6-4407-994E-51B81A4787B6}"/>
              </c:ext>
            </c:extLst>
          </c:dPt>
          <c:dPt>
            <c:idx val="1"/>
            <c:invertIfNegative val="0"/>
            <c:bubble3D val="0"/>
            <c:spPr>
              <a:solidFill>
                <a:srgbClr val="9CD2AE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6B6-4407-994E-51B81A4787B6}"/>
              </c:ext>
            </c:extLst>
          </c:dPt>
          <c:dPt>
            <c:idx val="2"/>
            <c:invertIfNegative val="0"/>
            <c:bubble3D val="0"/>
            <c:spPr>
              <a:solidFill>
                <a:srgbClr val="5189A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6B6-4407-994E-51B81A4787B6}"/>
              </c:ext>
            </c:extLst>
          </c:dPt>
          <c:dPt>
            <c:idx val="3"/>
            <c:invertIfNegative val="0"/>
            <c:bubble3D val="0"/>
            <c:spPr>
              <a:solidFill>
                <a:srgbClr val="9CA4E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6B6-4407-994E-51B81A4787B6}"/>
              </c:ext>
            </c:extLst>
          </c:dPt>
          <c:dPt>
            <c:idx val="4"/>
            <c:invertIfNegative val="0"/>
            <c:bubble3D val="0"/>
            <c:spPr>
              <a:solidFill>
                <a:srgbClr val="842425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6B6-4407-994E-51B81A4787B6}"/>
              </c:ext>
            </c:extLst>
          </c:dPt>
          <c:dPt>
            <c:idx val="5"/>
            <c:invertIfNegative val="0"/>
            <c:bubble3D val="0"/>
            <c:spPr>
              <a:solidFill>
                <a:srgbClr val="9DD2AF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11D7-47AC-A0D2-D07B22F64AEB}"/>
              </c:ext>
            </c:extLst>
          </c:dPt>
          <c:dPt>
            <c:idx val="6"/>
            <c:invertIfNegative val="0"/>
            <c:bubble3D val="0"/>
            <c:spPr>
              <a:solidFill>
                <a:srgbClr val="832424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1D7-47AC-A0D2-D07B22F64AEB}"/>
              </c:ext>
            </c:extLst>
          </c:dPt>
          <c:dLbls>
            <c:dLbl>
              <c:idx val="0"/>
              <c:layout>
                <c:manualLayout>
                  <c:x val="6.6099877050252415E-2"/>
                  <c:y val="-8.08799724884441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6B6-4407-994E-51B81A4787B6}"/>
                </c:ext>
              </c:extLst>
            </c:dLbl>
            <c:dLbl>
              <c:idx val="1"/>
              <c:layout>
                <c:manualLayout>
                  <c:x val="7.0529555898535934E-2"/>
                  <c:y val="-0.15192562897488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800" b="1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60B8219-88B6-4C5C-8EE8-77C9EF402FE0}" type="VALUE"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4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B6-4407-994E-51B81A4787B6}"/>
                </c:ext>
              </c:extLst>
            </c:dLbl>
            <c:dLbl>
              <c:idx val="2"/>
              <c:layout>
                <c:manualLayout>
                  <c:x val="5.8914944448310171E-2"/>
                  <c:y val="-0.108113077766503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6B6-4407-994E-51B81A4787B6}"/>
                </c:ext>
              </c:extLst>
            </c:dLbl>
            <c:dLbl>
              <c:idx val="3"/>
              <c:layout>
                <c:manualLayout>
                  <c:x val="7.6589427782803338E-2"/>
                  <c:y val="-0.145180418715018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583211560318231E-2"/>
                      <c:h val="6.61034246915189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6B6-4407-994E-51B81A4787B6}"/>
                </c:ext>
              </c:extLst>
            </c:dLbl>
            <c:dLbl>
              <c:idx val="4"/>
              <c:layout>
                <c:manualLayout>
                  <c:x val="7.1069924398985004E-2"/>
                  <c:y val="-7.6171108864545173E-2"/>
                </c:manualLayout>
              </c:layout>
              <c:tx>
                <c:rich>
                  <a:bodyPr/>
                  <a:lstStyle/>
                  <a:p>
                    <a:fld id="{554DD974-A4CB-433D-A862-8FF239EA0633}" type="VALUE">
                      <a:rPr lang="en-US" dirty="0">
                        <a:solidFill>
                          <a:srgbClr val="76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6B6-4407-994E-51B81A4787B6}"/>
                </c:ext>
              </c:extLst>
            </c:dLbl>
            <c:dLbl>
              <c:idx val="5"/>
              <c:layout>
                <c:manualLayout>
                  <c:x val="2.2416833217804626E-2"/>
                  <c:y val="-4.64218222491274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rgbClr val="484B4F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1D7-47AC-A0D2-D07B22F64AEB}"/>
                </c:ext>
              </c:extLst>
            </c:dLbl>
            <c:dLbl>
              <c:idx val="6"/>
              <c:layout>
                <c:manualLayout>
                  <c:x val="1.681266168637394E-2"/>
                  <c:y val="-4.76121253837204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rgbClr val="76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548807910612131E-2"/>
                      <c:h val="6.92697377799684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1D7-47AC-A0D2-D07B22F64A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1" i="0" u="none" strike="noStrike" kern="1200" baseline="0">
                    <a:solidFill>
                      <a:srgbClr val="0070C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Средн. по России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49</c:v>
                </c:pt>
                <c:pt idx="1">
                  <c:v>37</c:v>
                </c:pt>
                <c:pt idx="2">
                  <c:v>43</c:v>
                </c:pt>
                <c:pt idx="3">
                  <c:v>42</c:v>
                </c:pt>
                <c:pt idx="4">
                  <c:v>70</c:v>
                </c:pt>
                <c:pt idx="5">
                  <c:v>54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B6-4407-994E-51B81A478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20634880"/>
        <c:axId val="1820632800"/>
        <c:axId val="1811641456"/>
      </c:bar3DChart>
      <c:catAx>
        <c:axId val="182063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20632800"/>
        <c:crosses val="autoZero"/>
        <c:auto val="1"/>
        <c:lblAlgn val="ctr"/>
        <c:lblOffset val="100"/>
        <c:noMultiLvlLbl val="0"/>
      </c:catAx>
      <c:valAx>
        <c:axId val="1820632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20634880"/>
        <c:crosses val="autoZero"/>
        <c:crossBetween val="between"/>
      </c:valAx>
      <c:serAx>
        <c:axId val="1811641456"/>
        <c:scaling>
          <c:orientation val="minMax"/>
        </c:scaling>
        <c:delete val="1"/>
        <c:axPos val="b"/>
        <c:majorTickMark val="out"/>
        <c:minorTickMark val="none"/>
        <c:tickLblPos val="nextTo"/>
        <c:crossAx val="18206328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1DAE9-F7A8-4152-A621-D244349D44F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FFA2CC-4392-4060-8617-7CC094DDDF36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sz="2900" b="0" u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Управление основными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</a:rPr>
            <a:t>параметрами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 проекта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B277AC15-7ED1-45E9-AF42-2FF5A09501BE}" type="parTrans" cxnId="{AF21F181-32C3-44CD-957F-A65E9272262C}">
      <dgm:prSet/>
      <dgm:spPr/>
      <dgm:t>
        <a:bodyPr/>
        <a:lstStyle/>
        <a:p>
          <a:endParaRPr lang="ru-RU"/>
        </a:p>
      </dgm:t>
    </dgm:pt>
    <dgm:pt modelId="{F752F4C6-2503-409C-BB54-2DE653B3DCB5}" type="sibTrans" cxnId="{AF21F181-32C3-44CD-957F-A65E9272262C}">
      <dgm:prSet custLinFactNeighborX="-39" custLinFactNeighborY="-2601"/>
      <dgm:spPr/>
      <dgm:t>
        <a:bodyPr/>
        <a:lstStyle/>
        <a:p>
          <a:endParaRPr lang="ru-RU"/>
        </a:p>
      </dgm:t>
    </dgm:pt>
    <dgm:pt modelId="{7959C0A8-3434-446C-9260-EFE4BB1028EB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sz="2900" b="0" u="none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Управление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</a:rPr>
            <a:t>стоимостью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 проекта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3CA23445-106E-4EEF-844B-E67960D05699}" type="parTrans" cxnId="{6122194E-4AC7-494D-B3F8-BA965F2DE99B}">
      <dgm:prSet/>
      <dgm:spPr/>
      <dgm:t>
        <a:bodyPr/>
        <a:lstStyle/>
        <a:p>
          <a:endParaRPr lang="ru-RU"/>
        </a:p>
      </dgm:t>
    </dgm:pt>
    <dgm:pt modelId="{2251D6BF-1855-4DE8-9F63-8284A9261BFF}" type="sibTrans" cxnId="{6122194E-4AC7-494D-B3F8-BA965F2DE99B}">
      <dgm:prSet/>
      <dgm:spPr/>
      <dgm:t>
        <a:bodyPr/>
        <a:lstStyle/>
        <a:p>
          <a:endParaRPr lang="ru-RU"/>
        </a:p>
      </dgm:t>
    </dgm:pt>
    <dgm:pt modelId="{EE6C6A90-BB63-4CB8-B6D7-B1548307E23C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sz="2900" b="0" u="none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Управление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</a:rPr>
            <a:t>участниками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 процесса реализации проекта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6812E60B-D01E-43A0-8DD4-39092DD7CBF5}" type="parTrans" cxnId="{AD42410B-5A59-4C06-BE70-F3D384D8AC44}">
      <dgm:prSet/>
      <dgm:spPr/>
      <dgm:t>
        <a:bodyPr/>
        <a:lstStyle/>
        <a:p>
          <a:endParaRPr lang="ru-RU"/>
        </a:p>
      </dgm:t>
    </dgm:pt>
    <dgm:pt modelId="{3EBD2FE5-1515-4FE5-84C0-97E6123627F0}" type="sibTrans" cxnId="{AD42410B-5A59-4C06-BE70-F3D384D8AC44}">
      <dgm:prSet/>
      <dgm:spPr/>
      <dgm:t>
        <a:bodyPr/>
        <a:lstStyle/>
        <a:p>
          <a:endParaRPr lang="ru-RU"/>
        </a:p>
      </dgm:t>
    </dgm:pt>
    <dgm:pt modelId="{BDF3DBAB-66C0-42AF-8882-D05C2F62FE22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ru-RU" sz="1800" b="0" u="none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Управление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сроками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 реализации проекта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  <a:sym typeface="Helvetica Neue"/>
          </a:endParaRPr>
        </a:p>
      </dgm:t>
    </dgm:pt>
    <dgm:pt modelId="{A89E31DD-A1F4-4607-AE6C-751F5DAFE6C2}" type="sibTrans" cxnId="{AEEA9D5C-3E44-4CA4-8FD1-F7122F9F1382}">
      <dgm:prSet/>
      <dgm:spPr>
        <a:ln>
          <a:solidFill>
            <a:srgbClr val="5189A2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354B0-043A-466A-8958-E8D6C6AC37E4}" type="parTrans" cxnId="{AEEA9D5C-3E44-4CA4-8FD1-F7122F9F138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56EA3F-770D-4854-B3C0-1F1409411539}" type="pres">
      <dgm:prSet presAssocID="{5971DAE9-F7A8-4152-A621-D244349D44F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32C3C25-2936-4FC9-BE68-866A57114758}" type="pres">
      <dgm:prSet presAssocID="{5971DAE9-F7A8-4152-A621-D244349D44F7}" presName="Name1" presStyleCnt="0"/>
      <dgm:spPr/>
    </dgm:pt>
    <dgm:pt modelId="{0CE77F19-5AD1-42FF-AAA2-7FCE18A369D2}" type="pres">
      <dgm:prSet presAssocID="{5971DAE9-F7A8-4152-A621-D244349D44F7}" presName="cycle" presStyleCnt="0"/>
      <dgm:spPr/>
    </dgm:pt>
    <dgm:pt modelId="{9097973D-0EB4-4472-81C3-3749B3A9B41B}" type="pres">
      <dgm:prSet presAssocID="{5971DAE9-F7A8-4152-A621-D244349D44F7}" presName="srcNode" presStyleLbl="node1" presStyleIdx="0" presStyleCnt="4"/>
      <dgm:spPr/>
    </dgm:pt>
    <dgm:pt modelId="{4FDEB7B7-D23A-4475-834A-C5FFD0F206C8}" type="pres">
      <dgm:prSet presAssocID="{5971DAE9-F7A8-4152-A621-D244349D44F7}" presName="conn" presStyleLbl="parChTrans1D2" presStyleIdx="0" presStyleCnt="1" custScaleX="100169" custLinFactNeighborX="-191" custLinFactNeighborY="-978"/>
      <dgm:spPr/>
      <dgm:t>
        <a:bodyPr/>
        <a:lstStyle/>
        <a:p>
          <a:endParaRPr lang="ru-RU"/>
        </a:p>
      </dgm:t>
    </dgm:pt>
    <dgm:pt modelId="{D6E33AB8-4A5B-4B13-80FA-96311D70F8AE}" type="pres">
      <dgm:prSet presAssocID="{5971DAE9-F7A8-4152-A621-D244349D44F7}" presName="extraNode" presStyleLbl="node1" presStyleIdx="0" presStyleCnt="4"/>
      <dgm:spPr/>
    </dgm:pt>
    <dgm:pt modelId="{D64C498E-F610-42BC-8856-F538FE5DB64F}" type="pres">
      <dgm:prSet presAssocID="{5971DAE9-F7A8-4152-A621-D244349D44F7}" presName="dstNode" presStyleLbl="node1" presStyleIdx="0" presStyleCnt="4"/>
      <dgm:spPr/>
    </dgm:pt>
    <dgm:pt modelId="{21A0A85D-A1C6-4474-9D73-D69F9D8ED580}" type="pres">
      <dgm:prSet presAssocID="{BDF3DBAB-66C0-42AF-8882-D05C2F62FE22}" presName="text_1" presStyleLbl="node1" presStyleIdx="0" presStyleCnt="4" custScaleX="97546" custLinFactNeighborX="-893" custLinFactNeighborY="-95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DA5F85D-D786-4E31-A22A-6FFAAE24C305}" type="pres">
      <dgm:prSet presAssocID="{BDF3DBAB-66C0-42AF-8882-D05C2F62FE22}" presName="accent_1" presStyleCnt="0"/>
      <dgm:spPr/>
    </dgm:pt>
    <dgm:pt modelId="{FFBA3DF6-CFE9-4E04-8634-6BE51D73ED97}" type="pres">
      <dgm:prSet presAssocID="{BDF3DBAB-66C0-42AF-8882-D05C2F62FE22}" presName="accentRepeatNode" presStyleLbl="solidFgAcc1" presStyleIdx="0" presStyleCnt="4" custLinFactNeighborX="8687" custLinFactNeighborY="-497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828022C6-A180-43EC-B648-9B737696C74A}" type="pres">
      <dgm:prSet presAssocID="{BDFFA2CC-4392-4060-8617-7CC094DDDF36}" presName="text_2" presStyleLbl="node1" presStyleIdx="1" presStyleCnt="4" custScaleX="98709" custLinFactNeighborX="-1532" custLinFactNeighborY="-22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0F66862-05B4-4D31-AB9C-2D75A7D899E6}" type="pres">
      <dgm:prSet presAssocID="{BDFFA2CC-4392-4060-8617-7CC094DDDF36}" presName="accent_2" presStyleCnt="0"/>
      <dgm:spPr/>
    </dgm:pt>
    <dgm:pt modelId="{983585BE-22F3-4EA4-BDDD-377F2D6A1B79}" type="pres">
      <dgm:prSet presAssocID="{BDFFA2CC-4392-4060-8617-7CC094DDDF36}" presName="accentRepeatNode" presStyleLbl="solidFgAcc1" presStyleIdx="1" presStyleCnt="4"/>
      <dgm:spPr>
        <a:solidFill>
          <a:srgbClr val="9CA4E2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ABC555B-64FC-40FF-A5B7-866C217A2C58}" type="pres">
      <dgm:prSet presAssocID="{7959C0A8-3434-446C-9260-EFE4BB1028EB}" presName="text_3" presStyleLbl="node1" presStyleIdx="2" presStyleCnt="4" custScaleX="98338" custLinFactNeighborX="-1379" custLinFactNeighborY="69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4C2FD7F-2C5B-4918-836E-699B694AAC4E}" type="pres">
      <dgm:prSet presAssocID="{7959C0A8-3434-446C-9260-EFE4BB1028EB}" presName="accent_3" presStyleCnt="0"/>
      <dgm:spPr/>
    </dgm:pt>
    <dgm:pt modelId="{2F4D5977-F7E9-4311-90A1-FD650696192B}" type="pres">
      <dgm:prSet presAssocID="{7959C0A8-3434-446C-9260-EFE4BB1028EB}" presName="accentRepeatNode" presStyleLbl="solidFgAcc1" presStyleIdx="2" presStyleCnt="4"/>
      <dgm:spPr>
        <a:solidFill>
          <a:srgbClr val="DADADA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3C8049D-EB6B-4B50-B342-66FCA4A6ABBF}" type="pres">
      <dgm:prSet presAssocID="{EE6C6A90-BB63-4CB8-B6D7-B1548307E23C}" presName="text_4" presStyleLbl="node1" presStyleIdx="3" presStyleCnt="4" custScaleX="96377" custLinFactNeighborX="-17" custLinFactNeighborY="34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3372F83-84E5-4AE7-8852-3987F394E65B}" type="pres">
      <dgm:prSet presAssocID="{EE6C6A90-BB63-4CB8-B6D7-B1548307E23C}" presName="accent_4" presStyleCnt="0"/>
      <dgm:spPr/>
    </dgm:pt>
    <dgm:pt modelId="{E9963CA9-78A9-4403-B5E9-C3FF068B9E95}" type="pres">
      <dgm:prSet presAssocID="{EE6C6A90-BB63-4CB8-B6D7-B1548307E23C}" presName="accentRepeatNode" presStyleLbl="solidFgAcc1" presStyleIdx="3" presStyleCnt="4" custLinFactNeighborX="-3512" custLinFactNeighborY="1209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3115818B-3EA7-440C-9E83-6B20B7BF5F85}" type="presOf" srcId="{A89E31DD-A1F4-4607-AE6C-751F5DAFE6C2}" destId="{4FDEB7B7-D23A-4475-834A-C5FFD0F206C8}" srcOrd="0" destOrd="0" presId="urn:microsoft.com/office/officeart/2008/layout/VerticalCurvedList"/>
    <dgm:cxn modelId="{AD42410B-5A59-4C06-BE70-F3D384D8AC44}" srcId="{5971DAE9-F7A8-4152-A621-D244349D44F7}" destId="{EE6C6A90-BB63-4CB8-B6D7-B1548307E23C}" srcOrd="3" destOrd="0" parTransId="{6812E60B-D01E-43A0-8DD4-39092DD7CBF5}" sibTransId="{3EBD2FE5-1515-4FE5-84C0-97E6123627F0}"/>
    <dgm:cxn modelId="{AEEA9D5C-3E44-4CA4-8FD1-F7122F9F1382}" srcId="{5971DAE9-F7A8-4152-A621-D244349D44F7}" destId="{BDF3DBAB-66C0-42AF-8882-D05C2F62FE22}" srcOrd="0" destOrd="0" parTransId="{412354B0-043A-466A-8958-E8D6C6AC37E4}" sibTransId="{A89E31DD-A1F4-4607-AE6C-751F5DAFE6C2}"/>
    <dgm:cxn modelId="{AF21F181-32C3-44CD-957F-A65E9272262C}" srcId="{5971DAE9-F7A8-4152-A621-D244349D44F7}" destId="{BDFFA2CC-4392-4060-8617-7CC094DDDF36}" srcOrd="1" destOrd="0" parTransId="{B277AC15-7ED1-45E9-AF42-2FF5A09501BE}" sibTransId="{F752F4C6-2503-409C-BB54-2DE653B3DCB5}"/>
    <dgm:cxn modelId="{D3B7BE17-A550-488B-922B-F949AEA4FD30}" type="presOf" srcId="{EE6C6A90-BB63-4CB8-B6D7-B1548307E23C}" destId="{63C8049D-EB6B-4B50-B342-66FCA4A6ABBF}" srcOrd="0" destOrd="0" presId="urn:microsoft.com/office/officeart/2008/layout/VerticalCurvedList"/>
    <dgm:cxn modelId="{94D2D79B-5682-4005-96EC-7926B35BE76D}" type="presOf" srcId="{BDF3DBAB-66C0-42AF-8882-D05C2F62FE22}" destId="{21A0A85D-A1C6-4474-9D73-D69F9D8ED580}" srcOrd="0" destOrd="0" presId="urn:microsoft.com/office/officeart/2008/layout/VerticalCurvedList"/>
    <dgm:cxn modelId="{B1DE39F1-3BEA-4D8E-968A-5E2A00C3EC0B}" type="presOf" srcId="{BDFFA2CC-4392-4060-8617-7CC094DDDF36}" destId="{828022C6-A180-43EC-B648-9B737696C74A}" srcOrd="0" destOrd="0" presId="urn:microsoft.com/office/officeart/2008/layout/VerticalCurvedList"/>
    <dgm:cxn modelId="{754E761F-8D16-4764-AB70-DCEACEFAB29F}" type="presOf" srcId="{7959C0A8-3434-446C-9260-EFE4BB1028EB}" destId="{FABC555B-64FC-40FF-A5B7-866C217A2C58}" srcOrd="0" destOrd="0" presId="urn:microsoft.com/office/officeart/2008/layout/VerticalCurvedList"/>
    <dgm:cxn modelId="{6122194E-4AC7-494D-B3F8-BA965F2DE99B}" srcId="{5971DAE9-F7A8-4152-A621-D244349D44F7}" destId="{7959C0A8-3434-446C-9260-EFE4BB1028EB}" srcOrd="2" destOrd="0" parTransId="{3CA23445-106E-4EEF-844B-E67960D05699}" sibTransId="{2251D6BF-1855-4DE8-9F63-8284A9261BFF}"/>
    <dgm:cxn modelId="{7D81D938-2310-40AD-BA41-82F65DC2F46E}" type="presOf" srcId="{5971DAE9-F7A8-4152-A621-D244349D44F7}" destId="{2C56EA3F-770D-4854-B3C0-1F1409411539}" srcOrd="0" destOrd="0" presId="urn:microsoft.com/office/officeart/2008/layout/VerticalCurvedList"/>
    <dgm:cxn modelId="{950C493D-DDFA-427D-A49A-725B09FB73E6}" type="presParOf" srcId="{2C56EA3F-770D-4854-B3C0-1F1409411539}" destId="{732C3C25-2936-4FC9-BE68-866A57114758}" srcOrd="0" destOrd="0" presId="urn:microsoft.com/office/officeart/2008/layout/VerticalCurvedList"/>
    <dgm:cxn modelId="{559843F0-E265-4655-ADA8-4C59D09DE6D1}" type="presParOf" srcId="{732C3C25-2936-4FC9-BE68-866A57114758}" destId="{0CE77F19-5AD1-42FF-AAA2-7FCE18A369D2}" srcOrd="0" destOrd="0" presId="urn:microsoft.com/office/officeart/2008/layout/VerticalCurvedList"/>
    <dgm:cxn modelId="{8BE3F537-6307-439A-8D28-67BE4F7D85E5}" type="presParOf" srcId="{0CE77F19-5AD1-42FF-AAA2-7FCE18A369D2}" destId="{9097973D-0EB4-4472-81C3-3749B3A9B41B}" srcOrd="0" destOrd="0" presId="urn:microsoft.com/office/officeart/2008/layout/VerticalCurvedList"/>
    <dgm:cxn modelId="{5A834B4B-8A27-44E8-9648-23F181C69F65}" type="presParOf" srcId="{0CE77F19-5AD1-42FF-AAA2-7FCE18A369D2}" destId="{4FDEB7B7-D23A-4475-834A-C5FFD0F206C8}" srcOrd="1" destOrd="0" presId="urn:microsoft.com/office/officeart/2008/layout/VerticalCurvedList"/>
    <dgm:cxn modelId="{5D832B7B-859A-443A-9ABA-022908C114CB}" type="presParOf" srcId="{0CE77F19-5AD1-42FF-AAA2-7FCE18A369D2}" destId="{D6E33AB8-4A5B-4B13-80FA-96311D70F8AE}" srcOrd="2" destOrd="0" presId="urn:microsoft.com/office/officeart/2008/layout/VerticalCurvedList"/>
    <dgm:cxn modelId="{2CE32649-D97E-404E-8A44-0356E46A8D1D}" type="presParOf" srcId="{0CE77F19-5AD1-42FF-AAA2-7FCE18A369D2}" destId="{D64C498E-F610-42BC-8856-F538FE5DB64F}" srcOrd="3" destOrd="0" presId="urn:microsoft.com/office/officeart/2008/layout/VerticalCurvedList"/>
    <dgm:cxn modelId="{93F48067-93E3-4C1D-8ABD-8AD084FFD614}" type="presParOf" srcId="{732C3C25-2936-4FC9-BE68-866A57114758}" destId="{21A0A85D-A1C6-4474-9D73-D69F9D8ED580}" srcOrd="1" destOrd="0" presId="urn:microsoft.com/office/officeart/2008/layout/VerticalCurvedList"/>
    <dgm:cxn modelId="{F2A837C8-EBA2-4A53-8B4C-D8A36BD8EA32}" type="presParOf" srcId="{732C3C25-2936-4FC9-BE68-866A57114758}" destId="{4DA5F85D-D786-4E31-A22A-6FFAAE24C305}" srcOrd="2" destOrd="0" presId="urn:microsoft.com/office/officeart/2008/layout/VerticalCurvedList"/>
    <dgm:cxn modelId="{518230CB-EDE4-46AB-9D35-E0BB6565650E}" type="presParOf" srcId="{4DA5F85D-D786-4E31-A22A-6FFAAE24C305}" destId="{FFBA3DF6-CFE9-4E04-8634-6BE51D73ED97}" srcOrd="0" destOrd="0" presId="urn:microsoft.com/office/officeart/2008/layout/VerticalCurvedList"/>
    <dgm:cxn modelId="{5893E566-815E-4DEE-8E60-30F89C850671}" type="presParOf" srcId="{732C3C25-2936-4FC9-BE68-866A57114758}" destId="{828022C6-A180-43EC-B648-9B737696C74A}" srcOrd="3" destOrd="0" presId="urn:microsoft.com/office/officeart/2008/layout/VerticalCurvedList"/>
    <dgm:cxn modelId="{C567B116-BE92-4C3F-8B35-D5D9DFA637D3}" type="presParOf" srcId="{732C3C25-2936-4FC9-BE68-866A57114758}" destId="{A0F66862-05B4-4D31-AB9C-2D75A7D899E6}" srcOrd="4" destOrd="0" presId="urn:microsoft.com/office/officeart/2008/layout/VerticalCurvedList"/>
    <dgm:cxn modelId="{A2278479-6D17-40E8-87E5-044CCB6D761B}" type="presParOf" srcId="{A0F66862-05B4-4D31-AB9C-2D75A7D899E6}" destId="{983585BE-22F3-4EA4-BDDD-377F2D6A1B79}" srcOrd="0" destOrd="0" presId="urn:microsoft.com/office/officeart/2008/layout/VerticalCurvedList"/>
    <dgm:cxn modelId="{9DF50540-6520-46F5-B965-D7F9A4B95B6D}" type="presParOf" srcId="{732C3C25-2936-4FC9-BE68-866A57114758}" destId="{FABC555B-64FC-40FF-A5B7-866C217A2C58}" srcOrd="5" destOrd="0" presId="urn:microsoft.com/office/officeart/2008/layout/VerticalCurvedList"/>
    <dgm:cxn modelId="{02AB11E3-189B-4F06-8956-A5B82105F08A}" type="presParOf" srcId="{732C3C25-2936-4FC9-BE68-866A57114758}" destId="{C4C2FD7F-2C5B-4918-836E-699B694AAC4E}" srcOrd="6" destOrd="0" presId="urn:microsoft.com/office/officeart/2008/layout/VerticalCurvedList"/>
    <dgm:cxn modelId="{DD1098BB-65A5-4CB1-A133-2514A743D5BA}" type="presParOf" srcId="{C4C2FD7F-2C5B-4918-836E-699B694AAC4E}" destId="{2F4D5977-F7E9-4311-90A1-FD650696192B}" srcOrd="0" destOrd="0" presId="urn:microsoft.com/office/officeart/2008/layout/VerticalCurvedList"/>
    <dgm:cxn modelId="{F4B09B30-20E5-4A83-83D6-94CD6ABF6FFA}" type="presParOf" srcId="{732C3C25-2936-4FC9-BE68-866A57114758}" destId="{63C8049D-EB6B-4B50-B342-66FCA4A6ABBF}" srcOrd="7" destOrd="0" presId="urn:microsoft.com/office/officeart/2008/layout/VerticalCurvedList"/>
    <dgm:cxn modelId="{1A99EE09-4810-44A3-9306-E2994C04390F}" type="presParOf" srcId="{732C3C25-2936-4FC9-BE68-866A57114758}" destId="{13372F83-84E5-4AE7-8852-3987F394E65B}" srcOrd="8" destOrd="0" presId="urn:microsoft.com/office/officeart/2008/layout/VerticalCurvedList"/>
    <dgm:cxn modelId="{D4A0A814-0FEC-4CF0-82EF-8376BD504D76}" type="presParOf" srcId="{13372F83-84E5-4AE7-8852-3987F394E65B}" destId="{E9963CA9-78A9-4403-B5E9-C3FF068B9E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55E9F-D55E-4FBC-86C5-9088A6C4263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6A1052-7755-40EA-962A-E934C7460F5B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9CA4E2">
            <a:alpha val="7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5400" b="1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Объект услуг</a:t>
          </a:r>
          <a:endParaRPr lang="ru-RU" sz="5400" b="1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gm:t>
    </dgm:pt>
    <dgm:pt modelId="{DD1CDE2A-F3F7-441B-A633-C783C4B92C14}" type="parTrans" cxnId="{16049702-E2EC-4827-B7D4-386331857A0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FCF4B-1F32-45B8-AE87-842B2BF3183A}" type="sibTrans" cxnId="{16049702-E2EC-4827-B7D4-386331857A0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2CD38F-4630-4237-89FA-EA2CDEDE233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9CD2AE">
            <a:alpha val="70000"/>
          </a:srgbClr>
        </a:solidFill>
        <a:ln w="12700">
          <a:solidFill>
            <a:schemeClr val="accent5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Любой раздел ПД, в том числе сметная документация</a:t>
          </a:r>
          <a:endParaRPr lang="ru-RU" sz="3200" dirty="0">
            <a:latin typeface="Montserrat Bold"/>
            <a:cs typeface="Arial" panose="020B0604020202020204" pitchFamily="34" charset="0"/>
          </a:endParaRPr>
        </a:p>
      </dgm:t>
    </dgm:pt>
    <dgm:pt modelId="{69EA3C92-9870-445F-88C1-0FC44091C2E8}" type="parTrans" cxnId="{06396E2F-B769-4AF5-959C-45CAFCEF7905}">
      <dgm:prSet custT="1"/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CAEA6-AE0E-4A76-A1E6-74D76405B932}" type="sibTrans" cxnId="{06396E2F-B769-4AF5-959C-45CAFCEF7905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7F6F5-8ADB-4561-A941-4BE410FF5C6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9CD2AE">
            <a:alpha val="70000"/>
          </a:srgbClr>
        </a:solidFill>
        <a:ln>
          <a:solidFill>
            <a:schemeClr val="accent5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Часть раздела проектной документации</a:t>
          </a:r>
          <a:endParaRPr lang="ru-RU" sz="3200" b="1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gm:t>
    </dgm:pt>
    <dgm:pt modelId="{C07A5A33-EFF8-44B8-94BD-759FCC4DDE81}" type="parTrans" cxnId="{1CB381DD-320D-4A7D-9643-CF76B2A63C5A}">
      <dgm:prSet custT="1"/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01ABA1-01A3-4490-9EE1-A541BDDC9089}" type="sibTrans" cxnId="{1CB381DD-320D-4A7D-9643-CF76B2A63C5A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25F82-0F27-4175-897E-F6AB0616558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9CD2AE">
            <a:alpha val="70000"/>
          </a:srgbClr>
        </a:solidFill>
        <a:ln>
          <a:solidFill>
            <a:schemeClr val="accent5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Отдельные проектные решения</a:t>
          </a:r>
          <a:endParaRPr lang="ru-RU" sz="3200" b="1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gm:t>
    </dgm:pt>
    <dgm:pt modelId="{74CE9620-C6B8-4AAE-ACA5-03CF0A6A7CDB}" type="parTrans" cxnId="{1AB6949D-7AFB-487F-AF43-FD51180D3D74}">
      <dgm:prSet custT="1"/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60577A-50AA-4761-BAD8-8086A8E2A0E2}" type="sibTrans" cxnId="{1AB6949D-7AFB-487F-AF43-FD51180D3D74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EF705-C15E-495F-A6D6-5A19729F7CF8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9CD2AE">
            <a:alpha val="70000"/>
          </a:srgbClr>
        </a:solidFill>
        <a:ln>
          <a:solidFill>
            <a:schemeClr val="accent5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Сметные расчеты</a:t>
          </a:r>
          <a:endParaRPr lang="ru-RU" sz="3200" b="1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gm:t>
    </dgm:pt>
    <dgm:pt modelId="{E7F1DB1F-8D4D-4BCD-B476-37FF882784D8}" type="parTrans" cxnId="{32A0B886-A906-48A5-BC87-6161AB5B7CDD}">
      <dgm:prSet custT="1"/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E10361-39F8-49CF-B047-954BE8394CCB}" type="sibTrans" cxnId="{32A0B886-A906-48A5-BC87-6161AB5B7CDD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392F1-6431-42A6-8F9C-49CB8237BB5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9CD2AE">
            <a:alpha val="70000"/>
          </a:srgbClr>
        </a:solidFill>
        <a:ln>
          <a:solidFill>
            <a:schemeClr val="accent5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Результаты ИИ, а также их отдельные виды, части и прочее</a:t>
          </a:r>
          <a:endParaRPr lang="ru-RU" sz="3200" b="1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gm:t>
    </dgm:pt>
    <dgm:pt modelId="{D863983C-3C2D-44A2-8712-0AC44A6B9317}" type="parTrans" cxnId="{06E155E1-C6E6-43AB-9848-4531BAD9BE65}">
      <dgm:prSet custT="1"/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F6822-E4C1-441C-B972-906F510491B9}" type="sibTrans" cxnId="{06E155E1-C6E6-43AB-9848-4531BAD9BE65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7C363-38DA-4081-85BB-027F4AF1DA3D}" type="pres">
      <dgm:prSet presAssocID="{32D55E9F-D55E-4FBC-86C5-9088A6C4263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0B58A8-7B0E-44D8-9273-40D1D2264ED0}" type="pres">
      <dgm:prSet presAssocID="{FF6A1052-7755-40EA-962A-E934C7460F5B}" presName="root1" presStyleCnt="0"/>
      <dgm:spPr/>
    </dgm:pt>
    <dgm:pt modelId="{DA9D9713-2DB6-4FA6-9C66-7A84311E71FC}" type="pres">
      <dgm:prSet presAssocID="{FF6A1052-7755-40EA-962A-E934C7460F5B}" presName="LevelOneTextNode" presStyleLbl="node0" presStyleIdx="0" presStyleCnt="1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CA3200DC-51B4-48B4-99BF-B6F71AB9F2AA}" type="pres">
      <dgm:prSet presAssocID="{FF6A1052-7755-40EA-962A-E934C7460F5B}" presName="level2hierChild" presStyleCnt="0"/>
      <dgm:spPr/>
    </dgm:pt>
    <dgm:pt modelId="{166B9AD2-A872-4CDD-A9F4-21A36A597458}" type="pres">
      <dgm:prSet presAssocID="{69EA3C92-9870-445F-88C1-0FC44091C2E8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4660ECC5-3346-4940-9ADF-70525F7490C1}" type="pres">
      <dgm:prSet presAssocID="{69EA3C92-9870-445F-88C1-0FC44091C2E8}" presName="connTx" presStyleLbl="parChTrans1D2" presStyleIdx="0" presStyleCnt="5"/>
      <dgm:spPr/>
      <dgm:t>
        <a:bodyPr/>
        <a:lstStyle/>
        <a:p>
          <a:endParaRPr lang="ru-RU"/>
        </a:p>
      </dgm:t>
    </dgm:pt>
    <dgm:pt modelId="{4995681E-21E3-45C5-9735-98B8DCE47000}" type="pres">
      <dgm:prSet presAssocID="{502CD38F-4630-4237-89FA-EA2CDEDE233D}" presName="root2" presStyleCnt="0"/>
      <dgm:spPr/>
    </dgm:pt>
    <dgm:pt modelId="{BF7CA6A8-839A-4EFF-87A6-A3B3C80FBA77}" type="pres">
      <dgm:prSet presAssocID="{502CD38F-4630-4237-89FA-EA2CDEDE233D}" presName="LevelTwoTextNode" presStyleLbl="node2" presStyleIdx="0" presStyleCnt="5" custScaleX="258172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89EA5C3E-06C7-40E9-B2A5-A3C25E0A049C}" type="pres">
      <dgm:prSet presAssocID="{502CD38F-4630-4237-89FA-EA2CDEDE233D}" presName="level3hierChild" presStyleCnt="0"/>
      <dgm:spPr/>
    </dgm:pt>
    <dgm:pt modelId="{2FEE4855-1009-4418-A14A-2A7218E95F3C}" type="pres">
      <dgm:prSet presAssocID="{C07A5A33-EFF8-44B8-94BD-759FCC4DDE81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6C16CD32-6090-4BFC-83AC-AC8BB7BE2911}" type="pres">
      <dgm:prSet presAssocID="{C07A5A33-EFF8-44B8-94BD-759FCC4DDE81}" presName="connTx" presStyleLbl="parChTrans1D2" presStyleIdx="1" presStyleCnt="5"/>
      <dgm:spPr/>
      <dgm:t>
        <a:bodyPr/>
        <a:lstStyle/>
        <a:p>
          <a:endParaRPr lang="ru-RU"/>
        </a:p>
      </dgm:t>
    </dgm:pt>
    <dgm:pt modelId="{5EB5165C-B911-4CBD-9768-8EA2D49E8061}" type="pres">
      <dgm:prSet presAssocID="{6227F6F5-8ADB-4561-A941-4BE410FF5C6D}" presName="root2" presStyleCnt="0"/>
      <dgm:spPr/>
    </dgm:pt>
    <dgm:pt modelId="{083290C7-3140-4384-B6D9-34E366A71091}" type="pres">
      <dgm:prSet presAssocID="{6227F6F5-8ADB-4561-A941-4BE410FF5C6D}" presName="LevelTwoTextNode" presStyleLbl="node2" presStyleIdx="1" presStyleCnt="5" custScaleX="258172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C77967D7-6DCC-4878-B6EB-3A5DDE9E3A86}" type="pres">
      <dgm:prSet presAssocID="{6227F6F5-8ADB-4561-A941-4BE410FF5C6D}" presName="level3hierChild" presStyleCnt="0"/>
      <dgm:spPr/>
    </dgm:pt>
    <dgm:pt modelId="{169FF0DC-6E2D-4507-B4FA-1B2093F9CDE5}" type="pres">
      <dgm:prSet presAssocID="{74CE9620-C6B8-4AAE-ACA5-03CF0A6A7CDB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06CAF44B-9F61-4914-97AF-C931DCCD50B8}" type="pres">
      <dgm:prSet presAssocID="{74CE9620-C6B8-4AAE-ACA5-03CF0A6A7CDB}" presName="connTx" presStyleLbl="parChTrans1D2" presStyleIdx="2" presStyleCnt="5"/>
      <dgm:spPr/>
      <dgm:t>
        <a:bodyPr/>
        <a:lstStyle/>
        <a:p>
          <a:endParaRPr lang="ru-RU"/>
        </a:p>
      </dgm:t>
    </dgm:pt>
    <dgm:pt modelId="{87D9A9ED-EAD4-4BA6-8258-6E65033C64BC}" type="pres">
      <dgm:prSet presAssocID="{C1925F82-0F27-4175-897E-F6AB0616558D}" presName="root2" presStyleCnt="0"/>
      <dgm:spPr/>
    </dgm:pt>
    <dgm:pt modelId="{0B47A342-E1CD-422B-B9EB-A1110673842D}" type="pres">
      <dgm:prSet presAssocID="{C1925F82-0F27-4175-897E-F6AB0616558D}" presName="LevelTwoTextNode" presStyleLbl="node2" presStyleIdx="2" presStyleCnt="5" custScaleX="258172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810E41D9-0EC8-4403-82B7-2F4F9DEBA11A}" type="pres">
      <dgm:prSet presAssocID="{C1925F82-0F27-4175-897E-F6AB0616558D}" presName="level3hierChild" presStyleCnt="0"/>
      <dgm:spPr/>
    </dgm:pt>
    <dgm:pt modelId="{47D95D26-15E0-4E39-9B4B-6CCD6CA225D1}" type="pres">
      <dgm:prSet presAssocID="{D863983C-3C2D-44A2-8712-0AC44A6B9317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700557C9-1967-4CEB-AFE5-33E71101A175}" type="pres">
      <dgm:prSet presAssocID="{D863983C-3C2D-44A2-8712-0AC44A6B9317}" presName="connTx" presStyleLbl="parChTrans1D2" presStyleIdx="3" presStyleCnt="5"/>
      <dgm:spPr/>
      <dgm:t>
        <a:bodyPr/>
        <a:lstStyle/>
        <a:p>
          <a:endParaRPr lang="ru-RU"/>
        </a:p>
      </dgm:t>
    </dgm:pt>
    <dgm:pt modelId="{7045179D-A3DC-4DF8-AB24-592EDF06B565}" type="pres">
      <dgm:prSet presAssocID="{61B392F1-6431-42A6-8F9C-49CB8237BB5D}" presName="root2" presStyleCnt="0"/>
      <dgm:spPr/>
    </dgm:pt>
    <dgm:pt modelId="{C84D4877-7F22-4416-A3A9-2FF1C6574A4F}" type="pres">
      <dgm:prSet presAssocID="{61B392F1-6431-42A6-8F9C-49CB8237BB5D}" presName="LevelTwoTextNode" presStyleLbl="node2" presStyleIdx="3" presStyleCnt="5" custScaleX="258172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1DF4AFF2-582A-4F4B-9126-85660B183EB1}" type="pres">
      <dgm:prSet presAssocID="{61B392F1-6431-42A6-8F9C-49CB8237BB5D}" presName="level3hierChild" presStyleCnt="0"/>
      <dgm:spPr/>
    </dgm:pt>
    <dgm:pt modelId="{BB3EE49C-0C5E-4599-BF50-B611B1F7B029}" type="pres">
      <dgm:prSet presAssocID="{E7F1DB1F-8D4D-4BCD-B476-37FF882784D8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C50F7496-CF03-4A4A-B8D3-E867A5F41051}" type="pres">
      <dgm:prSet presAssocID="{E7F1DB1F-8D4D-4BCD-B476-37FF882784D8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BAC4793-F379-424F-901B-136734B4341B}" type="pres">
      <dgm:prSet presAssocID="{C95EF705-C15E-495F-A6D6-5A19729F7CF8}" presName="root2" presStyleCnt="0"/>
      <dgm:spPr/>
    </dgm:pt>
    <dgm:pt modelId="{C701560C-86D6-4E4B-9100-B8C7C6BE1AA0}" type="pres">
      <dgm:prSet presAssocID="{C95EF705-C15E-495F-A6D6-5A19729F7CF8}" presName="LevelTwoTextNode" presStyleLbl="node2" presStyleIdx="4" presStyleCnt="5" custScaleX="258172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7E082E83-65C4-4AB0-A91B-00251E3F4C8D}" type="pres">
      <dgm:prSet presAssocID="{C95EF705-C15E-495F-A6D6-5A19729F7CF8}" presName="level3hierChild" presStyleCnt="0"/>
      <dgm:spPr/>
    </dgm:pt>
  </dgm:ptLst>
  <dgm:cxnLst>
    <dgm:cxn modelId="{CDB5548F-2E67-4B13-BD86-AB28154157BA}" type="presOf" srcId="{74CE9620-C6B8-4AAE-ACA5-03CF0A6A7CDB}" destId="{169FF0DC-6E2D-4507-B4FA-1B2093F9CDE5}" srcOrd="0" destOrd="0" presId="urn:microsoft.com/office/officeart/2008/layout/HorizontalMultiLevelHierarchy"/>
    <dgm:cxn modelId="{06E155E1-C6E6-43AB-9848-4531BAD9BE65}" srcId="{FF6A1052-7755-40EA-962A-E934C7460F5B}" destId="{61B392F1-6431-42A6-8F9C-49CB8237BB5D}" srcOrd="3" destOrd="0" parTransId="{D863983C-3C2D-44A2-8712-0AC44A6B9317}" sibTransId="{052F6822-E4C1-441C-B972-906F510491B9}"/>
    <dgm:cxn modelId="{ECD21EA0-1C99-4430-A35C-C10E1A44C5F2}" type="presOf" srcId="{61B392F1-6431-42A6-8F9C-49CB8237BB5D}" destId="{C84D4877-7F22-4416-A3A9-2FF1C6574A4F}" srcOrd="0" destOrd="0" presId="urn:microsoft.com/office/officeart/2008/layout/HorizontalMultiLevelHierarchy"/>
    <dgm:cxn modelId="{2BCDA8B6-982B-4ECA-BADE-3827A8F53EA5}" type="presOf" srcId="{69EA3C92-9870-445F-88C1-0FC44091C2E8}" destId="{4660ECC5-3346-4940-9ADF-70525F7490C1}" srcOrd="1" destOrd="0" presId="urn:microsoft.com/office/officeart/2008/layout/HorizontalMultiLevelHierarchy"/>
    <dgm:cxn modelId="{F1D6F349-59AA-46FC-B1A6-B7FC19CBA82A}" type="presOf" srcId="{6227F6F5-8ADB-4561-A941-4BE410FF5C6D}" destId="{083290C7-3140-4384-B6D9-34E366A71091}" srcOrd="0" destOrd="0" presId="urn:microsoft.com/office/officeart/2008/layout/HorizontalMultiLevelHierarchy"/>
    <dgm:cxn modelId="{8E5F4E85-8A43-409A-AB48-8E1CEB6A4C8B}" type="presOf" srcId="{502CD38F-4630-4237-89FA-EA2CDEDE233D}" destId="{BF7CA6A8-839A-4EFF-87A6-A3B3C80FBA77}" srcOrd="0" destOrd="0" presId="urn:microsoft.com/office/officeart/2008/layout/HorizontalMultiLevelHierarchy"/>
    <dgm:cxn modelId="{A6B956BE-DC70-4280-8F64-FABDD6DA3330}" type="presOf" srcId="{D863983C-3C2D-44A2-8712-0AC44A6B9317}" destId="{47D95D26-15E0-4E39-9B4B-6CCD6CA225D1}" srcOrd="0" destOrd="0" presId="urn:microsoft.com/office/officeart/2008/layout/HorizontalMultiLevelHierarchy"/>
    <dgm:cxn modelId="{09FCB3C9-2EBB-41E0-A2F1-283BB92DDDFC}" type="presOf" srcId="{C95EF705-C15E-495F-A6D6-5A19729F7CF8}" destId="{C701560C-86D6-4E4B-9100-B8C7C6BE1AA0}" srcOrd="0" destOrd="0" presId="urn:microsoft.com/office/officeart/2008/layout/HorizontalMultiLevelHierarchy"/>
    <dgm:cxn modelId="{243BCDE6-E333-48C6-B68B-543FE97C7CE4}" type="presOf" srcId="{E7F1DB1F-8D4D-4BCD-B476-37FF882784D8}" destId="{BB3EE49C-0C5E-4599-BF50-B611B1F7B029}" srcOrd="0" destOrd="0" presId="urn:microsoft.com/office/officeart/2008/layout/HorizontalMultiLevelHierarchy"/>
    <dgm:cxn modelId="{61FA5FD4-D0E0-4A55-8A05-501D67EE7A52}" type="presOf" srcId="{74CE9620-C6B8-4AAE-ACA5-03CF0A6A7CDB}" destId="{06CAF44B-9F61-4914-97AF-C931DCCD50B8}" srcOrd="1" destOrd="0" presId="urn:microsoft.com/office/officeart/2008/layout/HorizontalMultiLevelHierarchy"/>
    <dgm:cxn modelId="{9626F659-C460-4CDF-A10D-5668DC3D5D77}" type="presOf" srcId="{C07A5A33-EFF8-44B8-94BD-759FCC4DDE81}" destId="{6C16CD32-6090-4BFC-83AC-AC8BB7BE2911}" srcOrd="1" destOrd="0" presId="urn:microsoft.com/office/officeart/2008/layout/HorizontalMultiLevelHierarchy"/>
    <dgm:cxn modelId="{55DF6713-DCDA-42C7-B13A-7A47299A17A4}" type="presOf" srcId="{32D55E9F-D55E-4FBC-86C5-9088A6C42635}" destId="{CDC7C363-38DA-4081-85BB-027F4AF1DA3D}" srcOrd="0" destOrd="0" presId="urn:microsoft.com/office/officeart/2008/layout/HorizontalMultiLevelHierarchy"/>
    <dgm:cxn modelId="{06396E2F-B769-4AF5-959C-45CAFCEF7905}" srcId="{FF6A1052-7755-40EA-962A-E934C7460F5B}" destId="{502CD38F-4630-4237-89FA-EA2CDEDE233D}" srcOrd="0" destOrd="0" parTransId="{69EA3C92-9870-445F-88C1-0FC44091C2E8}" sibTransId="{959CAEA6-AE0E-4A76-A1E6-74D76405B932}"/>
    <dgm:cxn modelId="{16049702-E2EC-4827-B7D4-386331857A0A}" srcId="{32D55E9F-D55E-4FBC-86C5-9088A6C42635}" destId="{FF6A1052-7755-40EA-962A-E934C7460F5B}" srcOrd="0" destOrd="0" parTransId="{DD1CDE2A-F3F7-441B-A633-C783C4B92C14}" sibTransId="{DF6FCF4B-1F32-45B8-AE87-842B2BF3183A}"/>
    <dgm:cxn modelId="{0E659387-49EA-4FA9-A3C1-4B5BB87EB133}" type="presOf" srcId="{FF6A1052-7755-40EA-962A-E934C7460F5B}" destId="{DA9D9713-2DB6-4FA6-9C66-7A84311E71FC}" srcOrd="0" destOrd="0" presId="urn:microsoft.com/office/officeart/2008/layout/HorizontalMultiLevelHierarchy"/>
    <dgm:cxn modelId="{6682D53A-01AE-48A2-A2AD-C4D54CC5B5B5}" type="presOf" srcId="{C07A5A33-EFF8-44B8-94BD-759FCC4DDE81}" destId="{2FEE4855-1009-4418-A14A-2A7218E95F3C}" srcOrd="0" destOrd="0" presId="urn:microsoft.com/office/officeart/2008/layout/HorizontalMultiLevelHierarchy"/>
    <dgm:cxn modelId="{1CB381DD-320D-4A7D-9643-CF76B2A63C5A}" srcId="{FF6A1052-7755-40EA-962A-E934C7460F5B}" destId="{6227F6F5-8ADB-4561-A941-4BE410FF5C6D}" srcOrd="1" destOrd="0" parTransId="{C07A5A33-EFF8-44B8-94BD-759FCC4DDE81}" sibTransId="{9401ABA1-01A3-4490-9EE1-A541BDDC9089}"/>
    <dgm:cxn modelId="{A85CD49C-CB1E-4D17-870A-C441FF4D4D37}" type="presOf" srcId="{C1925F82-0F27-4175-897E-F6AB0616558D}" destId="{0B47A342-E1CD-422B-B9EB-A1110673842D}" srcOrd="0" destOrd="0" presId="urn:microsoft.com/office/officeart/2008/layout/HorizontalMultiLevelHierarchy"/>
    <dgm:cxn modelId="{5743DB54-784B-4C03-8046-EEAAC76568CE}" type="presOf" srcId="{D863983C-3C2D-44A2-8712-0AC44A6B9317}" destId="{700557C9-1967-4CEB-AFE5-33E71101A175}" srcOrd="1" destOrd="0" presId="urn:microsoft.com/office/officeart/2008/layout/HorizontalMultiLevelHierarchy"/>
    <dgm:cxn modelId="{1AB6949D-7AFB-487F-AF43-FD51180D3D74}" srcId="{FF6A1052-7755-40EA-962A-E934C7460F5B}" destId="{C1925F82-0F27-4175-897E-F6AB0616558D}" srcOrd="2" destOrd="0" parTransId="{74CE9620-C6B8-4AAE-ACA5-03CF0A6A7CDB}" sibTransId="{C060577A-50AA-4761-BAD8-8086A8E2A0E2}"/>
    <dgm:cxn modelId="{32A0B886-A906-48A5-BC87-6161AB5B7CDD}" srcId="{FF6A1052-7755-40EA-962A-E934C7460F5B}" destId="{C95EF705-C15E-495F-A6D6-5A19729F7CF8}" srcOrd="4" destOrd="0" parTransId="{E7F1DB1F-8D4D-4BCD-B476-37FF882784D8}" sibTransId="{11E10361-39F8-49CF-B047-954BE8394CCB}"/>
    <dgm:cxn modelId="{5ED917DA-E498-4D63-8B93-C114CFB54452}" type="presOf" srcId="{69EA3C92-9870-445F-88C1-0FC44091C2E8}" destId="{166B9AD2-A872-4CDD-A9F4-21A36A597458}" srcOrd="0" destOrd="0" presId="urn:microsoft.com/office/officeart/2008/layout/HorizontalMultiLevelHierarchy"/>
    <dgm:cxn modelId="{4A7ABE15-B1B3-43F8-99F6-150848D20DFC}" type="presOf" srcId="{E7F1DB1F-8D4D-4BCD-B476-37FF882784D8}" destId="{C50F7496-CF03-4A4A-B8D3-E867A5F41051}" srcOrd="1" destOrd="0" presId="urn:microsoft.com/office/officeart/2008/layout/HorizontalMultiLevelHierarchy"/>
    <dgm:cxn modelId="{318D2FD4-A5AA-4462-BDBF-79AA4209A230}" type="presParOf" srcId="{CDC7C363-38DA-4081-85BB-027F4AF1DA3D}" destId="{F60B58A8-7B0E-44D8-9273-40D1D2264ED0}" srcOrd="0" destOrd="0" presId="urn:microsoft.com/office/officeart/2008/layout/HorizontalMultiLevelHierarchy"/>
    <dgm:cxn modelId="{693798F1-DAF8-486D-A8A2-B6E9F6B1FBE1}" type="presParOf" srcId="{F60B58A8-7B0E-44D8-9273-40D1D2264ED0}" destId="{DA9D9713-2DB6-4FA6-9C66-7A84311E71FC}" srcOrd="0" destOrd="0" presId="urn:microsoft.com/office/officeart/2008/layout/HorizontalMultiLevelHierarchy"/>
    <dgm:cxn modelId="{0F1063D6-5ED8-4AE9-9DED-A42134A32E0E}" type="presParOf" srcId="{F60B58A8-7B0E-44D8-9273-40D1D2264ED0}" destId="{CA3200DC-51B4-48B4-99BF-B6F71AB9F2AA}" srcOrd="1" destOrd="0" presId="urn:microsoft.com/office/officeart/2008/layout/HorizontalMultiLevelHierarchy"/>
    <dgm:cxn modelId="{3A6B8348-24A4-4A8E-8133-97BC9A2FF610}" type="presParOf" srcId="{CA3200DC-51B4-48B4-99BF-B6F71AB9F2AA}" destId="{166B9AD2-A872-4CDD-A9F4-21A36A597458}" srcOrd="0" destOrd="0" presId="urn:microsoft.com/office/officeart/2008/layout/HorizontalMultiLevelHierarchy"/>
    <dgm:cxn modelId="{06CA0D8C-4589-45D5-8D82-9155DFCF988A}" type="presParOf" srcId="{166B9AD2-A872-4CDD-A9F4-21A36A597458}" destId="{4660ECC5-3346-4940-9ADF-70525F7490C1}" srcOrd="0" destOrd="0" presId="urn:microsoft.com/office/officeart/2008/layout/HorizontalMultiLevelHierarchy"/>
    <dgm:cxn modelId="{4D8C552C-7EEF-4527-849E-EAF2160B7189}" type="presParOf" srcId="{CA3200DC-51B4-48B4-99BF-B6F71AB9F2AA}" destId="{4995681E-21E3-45C5-9735-98B8DCE47000}" srcOrd="1" destOrd="0" presId="urn:microsoft.com/office/officeart/2008/layout/HorizontalMultiLevelHierarchy"/>
    <dgm:cxn modelId="{71390735-C7EC-4706-B742-2CA24AC82683}" type="presParOf" srcId="{4995681E-21E3-45C5-9735-98B8DCE47000}" destId="{BF7CA6A8-839A-4EFF-87A6-A3B3C80FBA77}" srcOrd="0" destOrd="0" presId="urn:microsoft.com/office/officeart/2008/layout/HorizontalMultiLevelHierarchy"/>
    <dgm:cxn modelId="{B0597B40-BAEE-475E-9825-E6FE7770E717}" type="presParOf" srcId="{4995681E-21E3-45C5-9735-98B8DCE47000}" destId="{89EA5C3E-06C7-40E9-B2A5-A3C25E0A049C}" srcOrd="1" destOrd="0" presId="urn:microsoft.com/office/officeart/2008/layout/HorizontalMultiLevelHierarchy"/>
    <dgm:cxn modelId="{99A0EA2D-2EE3-4E1D-9637-4589283B344E}" type="presParOf" srcId="{CA3200DC-51B4-48B4-99BF-B6F71AB9F2AA}" destId="{2FEE4855-1009-4418-A14A-2A7218E95F3C}" srcOrd="2" destOrd="0" presId="urn:microsoft.com/office/officeart/2008/layout/HorizontalMultiLevelHierarchy"/>
    <dgm:cxn modelId="{386B1084-702B-4EEC-BD57-C8E1EFCF6713}" type="presParOf" srcId="{2FEE4855-1009-4418-A14A-2A7218E95F3C}" destId="{6C16CD32-6090-4BFC-83AC-AC8BB7BE2911}" srcOrd="0" destOrd="0" presId="urn:microsoft.com/office/officeart/2008/layout/HorizontalMultiLevelHierarchy"/>
    <dgm:cxn modelId="{7A9582D3-D3DE-49BB-A5A3-B0D40E85A49F}" type="presParOf" srcId="{CA3200DC-51B4-48B4-99BF-B6F71AB9F2AA}" destId="{5EB5165C-B911-4CBD-9768-8EA2D49E8061}" srcOrd="3" destOrd="0" presId="urn:microsoft.com/office/officeart/2008/layout/HorizontalMultiLevelHierarchy"/>
    <dgm:cxn modelId="{43212AC1-5626-4385-BAF3-E4E467E5D508}" type="presParOf" srcId="{5EB5165C-B911-4CBD-9768-8EA2D49E8061}" destId="{083290C7-3140-4384-B6D9-34E366A71091}" srcOrd="0" destOrd="0" presId="urn:microsoft.com/office/officeart/2008/layout/HorizontalMultiLevelHierarchy"/>
    <dgm:cxn modelId="{691B1BB8-D529-4D2E-856A-C608427130F8}" type="presParOf" srcId="{5EB5165C-B911-4CBD-9768-8EA2D49E8061}" destId="{C77967D7-6DCC-4878-B6EB-3A5DDE9E3A86}" srcOrd="1" destOrd="0" presId="urn:microsoft.com/office/officeart/2008/layout/HorizontalMultiLevelHierarchy"/>
    <dgm:cxn modelId="{97B9E4AC-7870-400D-BC21-B308541C86DD}" type="presParOf" srcId="{CA3200DC-51B4-48B4-99BF-B6F71AB9F2AA}" destId="{169FF0DC-6E2D-4507-B4FA-1B2093F9CDE5}" srcOrd="4" destOrd="0" presId="urn:microsoft.com/office/officeart/2008/layout/HorizontalMultiLevelHierarchy"/>
    <dgm:cxn modelId="{0A9153E9-66D9-4620-BF2B-91090974EA49}" type="presParOf" srcId="{169FF0DC-6E2D-4507-B4FA-1B2093F9CDE5}" destId="{06CAF44B-9F61-4914-97AF-C931DCCD50B8}" srcOrd="0" destOrd="0" presId="urn:microsoft.com/office/officeart/2008/layout/HorizontalMultiLevelHierarchy"/>
    <dgm:cxn modelId="{DCA3A1B7-B9FE-4FDB-83DB-08CB1F9C2B7C}" type="presParOf" srcId="{CA3200DC-51B4-48B4-99BF-B6F71AB9F2AA}" destId="{87D9A9ED-EAD4-4BA6-8258-6E65033C64BC}" srcOrd="5" destOrd="0" presId="urn:microsoft.com/office/officeart/2008/layout/HorizontalMultiLevelHierarchy"/>
    <dgm:cxn modelId="{A983F08A-C00A-4EF4-B26A-C153633FDC28}" type="presParOf" srcId="{87D9A9ED-EAD4-4BA6-8258-6E65033C64BC}" destId="{0B47A342-E1CD-422B-B9EB-A1110673842D}" srcOrd="0" destOrd="0" presId="urn:microsoft.com/office/officeart/2008/layout/HorizontalMultiLevelHierarchy"/>
    <dgm:cxn modelId="{71698CD2-F24C-4003-AADD-5E9BCCF21CCF}" type="presParOf" srcId="{87D9A9ED-EAD4-4BA6-8258-6E65033C64BC}" destId="{810E41D9-0EC8-4403-82B7-2F4F9DEBA11A}" srcOrd="1" destOrd="0" presId="urn:microsoft.com/office/officeart/2008/layout/HorizontalMultiLevelHierarchy"/>
    <dgm:cxn modelId="{366C1727-82FA-4A8D-A003-D24BC2245560}" type="presParOf" srcId="{CA3200DC-51B4-48B4-99BF-B6F71AB9F2AA}" destId="{47D95D26-15E0-4E39-9B4B-6CCD6CA225D1}" srcOrd="6" destOrd="0" presId="urn:microsoft.com/office/officeart/2008/layout/HorizontalMultiLevelHierarchy"/>
    <dgm:cxn modelId="{2D518B62-0F8E-4198-AA93-272D918F244C}" type="presParOf" srcId="{47D95D26-15E0-4E39-9B4B-6CCD6CA225D1}" destId="{700557C9-1967-4CEB-AFE5-33E71101A175}" srcOrd="0" destOrd="0" presId="urn:microsoft.com/office/officeart/2008/layout/HorizontalMultiLevelHierarchy"/>
    <dgm:cxn modelId="{7A29D497-CDAA-48F6-85D2-EF69E5976AC9}" type="presParOf" srcId="{CA3200DC-51B4-48B4-99BF-B6F71AB9F2AA}" destId="{7045179D-A3DC-4DF8-AB24-592EDF06B565}" srcOrd="7" destOrd="0" presId="urn:microsoft.com/office/officeart/2008/layout/HorizontalMultiLevelHierarchy"/>
    <dgm:cxn modelId="{64B2C984-CE0F-4DFD-B88A-7092F4734888}" type="presParOf" srcId="{7045179D-A3DC-4DF8-AB24-592EDF06B565}" destId="{C84D4877-7F22-4416-A3A9-2FF1C6574A4F}" srcOrd="0" destOrd="0" presId="urn:microsoft.com/office/officeart/2008/layout/HorizontalMultiLevelHierarchy"/>
    <dgm:cxn modelId="{A732B68D-9149-4B33-ADA0-3668CF657926}" type="presParOf" srcId="{7045179D-A3DC-4DF8-AB24-592EDF06B565}" destId="{1DF4AFF2-582A-4F4B-9126-85660B183EB1}" srcOrd="1" destOrd="0" presId="urn:microsoft.com/office/officeart/2008/layout/HorizontalMultiLevelHierarchy"/>
    <dgm:cxn modelId="{E56226D1-F5AE-4B1C-9818-CDE77C5C33E5}" type="presParOf" srcId="{CA3200DC-51B4-48B4-99BF-B6F71AB9F2AA}" destId="{BB3EE49C-0C5E-4599-BF50-B611B1F7B029}" srcOrd="8" destOrd="0" presId="urn:microsoft.com/office/officeart/2008/layout/HorizontalMultiLevelHierarchy"/>
    <dgm:cxn modelId="{FB004C0D-C26A-446B-BDB2-13CBFB53C526}" type="presParOf" srcId="{BB3EE49C-0C5E-4599-BF50-B611B1F7B029}" destId="{C50F7496-CF03-4A4A-B8D3-E867A5F41051}" srcOrd="0" destOrd="0" presId="urn:microsoft.com/office/officeart/2008/layout/HorizontalMultiLevelHierarchy"/>
    <dgm:cxn modelId="{DC318BB8-3A71-4389-B579-B075E924ECCE}" type="presParOf" srcId="{CA3200DC-51B4-48B4-99BF-B6F71AB9F2AA}" destId="{FBAC4793-F379-424F-901B-136734B4341B}" srcOrd="9" destOrd="0" presId="urn:microsoft.com/office/officeart/2008/layout/HorizontalMultiLevelHierarchy"/>
    <dgm:cxn modelId="{A2FBFD3F-3332-4E21-9D14-4F455335F837}" type="presParOf" srcId="{FBAC4793-F379-424F-901B-136734B4341B}" destId="{C701560C-86D6-4E4B-9100-B8C7C6BE1AA0}" srcOrd="0" destOrd="0" presId="urn:microsoft.com/office/officeart/2008/layout/HorizontalMultiLevelHierarchy"/>
    <dgm:cxn modelId="{3615DF20-FA47-4A53-8EE1-A7C321A4D4EB}" type="presParOf" srcId="{FBAC4793-F379-424F-901B-136734B4341B}" destId="{7E082E83-65C4-4AB0-A91B-00251E3F4C8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EB7B7-D23A-4475-834A-C5FFD0F206C8}">
      <dsp:nvSpPr>
        <dsp:cNvPr id="0" name=""/>
        <dsp:cNvSpPr/>
      </dsp:nvSpPr>
      <dsp:spPr>
        <a:xfrm>
          <a:off x="-6772362" y="-1119848"/>
          <a:ext cx="8113728" cy="8100038"/>
        </a:xfrm>
        <a:prstGeom prst="blockArc">
          <a:avLst>
            <a:gd name="adj1" fmla="val 18900000"/>
            <a:gd name="adj2" fmla="val 2700000"/>
            <a:gd name="adj3" fmla="val 267"/>
          </a:avLst>
        </a:prstGeom>
        <a:noFill/>
        <a:ln w="25400" cap="flat" cmpd="sng" algn="ctr">
          <a:solidFill>
            <a:srgbClr val="5189A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0A85D-A1C6-4474-9D73-D69F9D8ED580}">
      <dsp:nvSpPr>
        <dsp:cNvPr id="0" name=""/>
        <dsp:cNvSpPr/>
      </dsp:nvSpPr>
      <dsp:spPr>
        <a:xfrm>
          <a:off x="761141" y="374621"/>
          <a:ext cx="12733972" cy="92592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9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u="none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Управление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сроками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 реализации проекта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  <a:sym typeface="Helvetica Neue"/>
          </a:endParaRPr>
        </a:p>
      </dsp:txBody>
      <dsp:txXfrm>
        <a:off x="806341" y="419821"/>
        <a:ext cx="12643572" cy="835528"/>
      </dsp:txXfrm>
    </dsp:sp>
    <dsp:sp modelId="{FFBA3DF6-CFE9-4E04-8634-6BE51D73ED97}">
      <dsp:nvSpPr>
        <dsp:cNvPr id="0" name=""/>
        <dsp:cNvSpPr/>
      </dsp:nvSpPr>
      <dsp:spPr>
        <a:xfrm>
          <a:off x="239379" y="289459"/>
          <a:ext cx="1157411" cy="115741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022C6-A180-43EC-B648-9B737696C74A}">
      <dsp:nvSpPr>
        <dsp:cNvPr id="0" name=""/>
        <dsp:cNvSpPr/>
      </dsp:nvSpPr>
      <dsp:spPr>
        <a:xfrm>
          <a:off x="1137376" y="1831348"/>
          <a:ext cx="12361791" cy="92592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95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u="none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Управление основными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</a:rPr>
            <a:t>параметрами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 проекта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1182576" y="1876548"/>
        <a:ext cx="12271391" cy="835528"/>
      </dsp:txXfrm>
    </dsp:sp>
    <dsp:sp modelId="{983585BE-22F3-4EA4-BDDD-377F2D6A1B79}">
      <dsp:nvSpPr>
        <dsp:cNvPr id="0" name=""/>
        <dsp:cNvSpPr/>
      </dsp:nvSpPr>
      <dsp:spPr>
        <a:xfrm>
          <a:off x="669691" y="1736116"/>
          <a:ext cx="1157411" cy="1157411"/>
        </a:xfrm>
        <a:prstGeom prst="ellipse">
          <a:avLst/>
        </a:prstGeom>
        <a:solidFill>
          <a:srgbClr val="9CA4E2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C555B-64FC-40FF-A5B7-866C217A2C58}">
      <dsp:nvSpPr>
        <dsp:cNvPr id="0" name=""/>
        <dsp:cNvSpPr/>
      </dsp:nvSpPr>
      <dsp:spPr>
        <a:xfrm>
          <a:off x="1179768" y="3305297"/>
          <a:ext cx="12315329" cy="92592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95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u="none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Управление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</a:rPr>
            <a:t>стоимостью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 проекта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1224968" y="3350497"/>
        <a:ext cx="12224929" cy="835528"/>
      </dsp:txXfrm>
    </dsp:sp>
    <dsp:sp modelId="{2F4D5977-F7E9-4311-90A1-FD650696192B}">
      <dsp:nvSpPr>
        <dsp:cNvPr id="0" name=""/>
        <dsp:cNvSpPr/>
      </dsp:nvSpPr>
      <dsp:spPr>
        <a:xfrm>
          <a:off x="669691" y="3125250"/>
          <a:ext cx="1157411" cy="1157411"/>
        </a:xfrm>
        <a:prstGeom prst="ellipse">
          <a:avLst/>
        </a:prstGeom>
        <a:solidFill>
          <a:srgbClr val="DADADA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8049D-EB6B-4B50-B342-66FCA4A6ABBF}">
      <dsp:nvSpPr>
        <dsp:cNvPr id="0" name=""/>
        <dsp:cNvSpPr/>
      </dsp:nvSpPr>
      <dsp:spPr>
        <a:xfrm>
          <a:off x="951800" y="4661904"/>
          <a:ext cx="12581367" cy="92592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95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u="none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Управление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832424"/>
              </a:solidFill>
              <a:effectLst/>
              <a:uFillTx/>
              <a:latin typeface="Montserrat Bold"/>
              <a:ea typeface="Montserrat Bold"/>
              <a:cs typeface="Montserrat Bold"/>
            </a:rPr>
            <a:t>участниками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 процесса реализации проекта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997000" y="4707104"/>
        <a:ext cx="12490967" cy="835528"/>
      </dsp:txXfrm>
    </dsp:sp>
    <dsp:sp modelId="{E9963CA9-78A9-4403-B5E9-C3FF068B9E95}">
      <dsp:nvSpPr>
        <dsp:cNvPr id="0" name=""/>
        <dsp:cNvSpPr/>
      </dsp:nvSpPr>
      <dsp:spPr>
        <a:xfrm>
          <a:off x="98186" y="4528378"/>
          <a:ext cx="1157411" cy="115741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EE49C-0C5E-4599-BF50-B611B1F7B029}">
      <dsp:nvSpPr>
        <dsp:cNvPr id="0" name=""/>
        <dsp:cNvSpPr/>
      </dsp:nvSpPr>
      <dsp:spPr>
        <a:xfrm>
          <a:off x="2834878" y="3339187"/>
          <a:ext cx="729256" cy="277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628" y="0"/>
              </a:lnTo>
              <a:lnTo>
                <a:pt x="364628" y="2779179"/>
              </a:lnTo>
              <a:lnTo>
                <a:pt x="729256" y="2779179"/>
              </a:lnTo>
            </a:path>
          </a:pathLst>
        </a:custGeom>
        <a:noFill/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7674" y="4656945"/>
        <a:ext cx="143663" cy="143663"/>
      </dsp:txXfrm>
    </dsp:sp>
    <dsp:sp modelId="{47D95D26-15E0-4E39-9B4B-6CCD6CA225D1}">
      <dsp:nvSpPr>
        <dsp:cNvPr id="0" name=""/>
        <dsp:cNvSpPr/>
      </dsp:nvSpPr>
      <dsp:spPr>
        <a:xfrm>
          <a:off x="2834878" y="3339187"/>
          <a:ext cx="729256" cy="1389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628" y="0"/>
              </a:lnTo>
              <a:lnTo>
                <a:pt x="364628" y="1389589"/>
              </a:lnTo>
              <a:lnTo>
                <a:pt x="729256" y="1389589"/>
              </a:lnTo>
            </a:path>
          </a:pathLst>
        </a:custGeom>
        <a:noFill/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0273" y="3994749"/>
        <a:ext cx="78466" cy="78466"/>
      </dsp:txXfrm>
    </dsp:sp>
    <dsp:sp modelId="{169FF0DC-6E2D-4507-B4FA-1B2093F9CDE5}">
      <dsp:nvSpPr>
        <dsp:cNvPr id="0" name=""/>
        <dsp:cNvSpPr/>
      </dsp:nvSpPr>
      <dsp:spPr>
        <a:xfrm>
          <a:off x="2834878" y="3293468"/>
          <a:ext cx="7292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9256" y="45720"/>
              </a:lnTo>
            </a:path>
          </a:pathLst>
        </a:custGeom>
        <a:noFill/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1275" y="3320956"/>
        <a:ext cx="36462" cy="36462"/>
      </dsp:txXfrm>
    </dsp:sp>
    <dsp:sp modelId="{2FEE4855-1009-4418-A14A-2A7218E95F3C}">
      <dsp:nvSpPr>
        <dsp:cNvPr id="0" name=""/>
        <dsp:cNvSpPr/>
      </dsp:nvSpPr>
      <dsp:spPr>
        <a:xfrm>
          <a:off x="2834878" y="1949598"/>
          <a:ext cx="729256" cy="1389589"/>
        </a:xfrm>
        <a:custGeom>
          <a:avLst/>
          <a:gdLst/>
          <a:ahLst/>
          <a:cxnLst/>
          <a:rect l="0" t="0" r="0" b="0"/>
          <a:pathLst>
            <a:path>
              <a:moveTo>
                <a:pt x="0" y="1389589"/>
              </a:moveTo>
              <a:lnTo>
                <a:pt x="364628" y="1389589"/>
              </a:lnTo>
              <a:lnTo>
                <a:pt x="364628" y="0"/>
              </a:lnTo>
              <a:lnTo>
                <a:pt x="729256" y="0"/>
              </a:lnTo>
            </a:path>
          </a:pathLst>
        </a:custGeom>
        <a:noFill/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0273" y="2605160"/>
        <a:ext cx="78466" cy="78466"/>
      </dsp:txXfrm>
    </dsp:sp>
    <dsp:sp modelId="{166B9AD2-A872-4CDD-A9F4-21A36A597458}">
      <dsp:nvSpPr>
        <dsp:cNvPr id="0" name=""/>
        <dsp:cNvSpPr/>
      </dsp:nvSpPr>
      <dsp:spPr>
        <a:xfrm>
          <a:off x="2834878" y="560008"/>
          <a:ext cx="729256" cy="2779179"/>
        </a:xfrm>
        <a:custGeom>
          <a:avLst/>
          <a:gdLst/>
          <a:ahLst/>
          <a:cxnLst/>
          <a:rect l="0" t="0" r="0" b="0"/>
          <a:pathLst>
            <a:path>
              <a:moveTo>
                <a:pt x="0" y="2779179"/>
              </a:moveTo>
              <a:lnTo>
                <a:pt x="364628" y="2779179"/>
              </a:lnTo>
              <a:lnTo>
                <a:pt x="364628" y="0"/>
              </a:lnTo>
              <a:lnTo>
                <a:pt x="729256" y="0"/>
              </a:lnTo>
            </a:path>
          </a:pathLst>
        </a:custGeom>
        <a:noFill/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7674" y="1877766"/>
        <a:ext cx="143663" cy="143663"/>
      </dsp:txXfrm>
    </dsp:sp>
    <dsp:sp modelId="{DA9D9713-2DB6-4FA6-9C66-7A84311E71FC}">
      <dsp:nvSpPr>
        <dsp:cNvPr id="0" name=""/>
        <dsp:cNvSpPr/>
      </dsp:nvSpPr>
      <dsp:spPr>
        <a:xfrm rot="16200000">
          <a:off x="-646409" y="2783352"/>
          <a:ext cx="5850903" cy="1111671"/>
        </a:xfrm>
        <a:prstGeom prst="round2DiagRect">
          <a:avLst/>
        </a:prstGeom>
        <a:solidFill>
          <a:srgbClr val="9CA4E2">
            <a:alpha val="7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Объект услуг</a:t>
          </a:r>
          <a:endParaRPr lang="ru-RU" sz="5400" b="1" kern="1200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sp:txBody>
      <dsp:txXfrm>
        <a:off x="-592142" y="2837619"/>
        <a:ext cx="5742369" cy="1003137"/>
      </dsp:txXfrm>
    </dsp:sp>
    <dsp:sp modelId="{BF7CA6A8-839A-4EFF-87A6-A3B3C80FBA77}">
      <dsp:nvSpPr>
        <dsp:cNvPr id="0" name=""/>
        <dsp:cNvSpPr/>
      </dsp:nvSpPr>
      <dsp:spPr>
        <a:xfrm>
          <a:off x="3564134" y="4173"/>
          <a:ext cx="9413681" cy="1111671"/>
        </a:xfrm>
        <a:prstGeom prst="round2DiagRect">
          <a:avLst/>
        </a:prstGeom>
        <a:solidFill>
          <a:srgbClr val="9CD2AE">
            <a:alpha val="70000"/>
          </a:srgb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Любой раздел ПД, в том числе сметная документация</a:t>
          </a:r>
          <a:endParaRPr lang="ru-RU" sz="3200" kern="1200" dirty="0">
            <a:latin typeface="Montserrat Bold"/>
            <a:cs typeface="Arial" panose="020B0604020202020204" pitchFamily="34" charset="0"/>
          </a:endParaRPr>
        </a:p>
      </dsp:txBody>
      <dsp:txXfrm>
        <a:off x="3618401" y="58440"/>
        <a:ext cx="9305147" cy="1003137"/>
      </dsp:txXfrm>
    </dsp:sp>
    <dsp:sp modelId="{083290C7-3140-4384-B6D9-34E366A71091}">
      <dsp:nvSpPr>
        <dsp:cNvPr id="0" name=""/>
        <dsp:cNvSpPr/>
      </dsp:nvSpPr>
      <dsp:spPr>
        <a:xfrm>
          <a:off x="3564134" y="1393762"/>
          <a:ext cx="9413681" cy="1111671"/>
        </a:xfrm>
        <a:prstGeom prst="round2DiagRect">
          <a:avLst/>
        </a:prstGeom>
        <a:solidFill>
          <a:srgbClr val="9CD2AE">
            <a:alpha val="70000"/>
          </a:srgb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Часть раздела проектной документации</a:t>
          </a:r>
          <a:endParaRPr lang="ru-RU" sz="3200" b="1" kern="1200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sp:txBody>
      <dsp:txXfrm>
        <a:off x="3618401" y="1448029"/>
        <a:ext cx="9305147" cy="1003137"/>
      </dsp:txXfrm>
    </dsp:sp>
    <dsp:sp modelId="{0B47A342-E1CD-422B-B9EB-A1110673842D}">
      <dsp:nvSpPr>
        <dsp:cNvPr id="0" name=""/>
        <dsp:cNvSpPr/>
      </dsp:nvSpPr>
      <dsp:spPr>
        <a:xfrm>
          <a:off x="3564134" y="2783352"/>
          <a:ext cx="9413681" cy="1111671"/>
        </a:xfrm>
        <a:prstGeom prst="round2DiagRect">
          <a:avLst/>
        </a:prstGeom>
        <a:solidFill>
          <a:srgbClr val="9CD2AE">
            <a:alpha val="70000"/>
          </a:srgb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Отдельные проектные решения</a:t>
          </a:r>
          <a:endParaRPr lang="ru-RU" sz="3200" b="1" kern="1200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sp:txBody>
      <dsp:txXfrm>
        <a:off x="3618401" y="2837619"/>
        <a:ext cx="9305147" cy="1003137"/>
      </dsp:txXfrm>
    </dsp:sp>
    <dsp:sp modelId="{C84D4877-7F22-4416-A3A9-2FF1C6574A4F}">
      <dsp:nvSpPr>
        <dsp:cNvPr id="0" name=""/>
        <dsp:cNvSpPr/>
      </dsp:nvSpPr>
      <dsp:spPr>
        <a:xfrm>
          <a:off x="3564134" y="4172941"/>
          <a:ext cx="9413681" cy="1111671"/>
        </a:xfrm>
        <a:prstGeom prst="round2DiagRect">
          <a:avLst/>
        </a:prstGeom>
        <a:solidFill>
          <a:srgbClr val="9CD2AE">
            <a:alpha val="70000"/>
          </a:srgb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Результаты ИИ, а также их отдельные виды, части и прочее</a:t>
          </a:r>
          <a:endParaRPr lang="ru-RU" sz="3200" b="1" kern="1200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sp:txBody>
      <dsp:txXfrm>
        <a:off x="3618401" y="4227208"/>
        <a:ext cx="9305147" cy="1003137"/>
      </dsp:txXfrm>
    </dsp:sp>
    <dsp:sp modelId="{C701560C-86D6-4E4B-9100-B8C7C6BE1AA0}">
      <dsp:nvSpPr>
        <dsp:cNvPr id="0" name=""/>
        <dsp:cNvSpPr/>
      </dsp:nvSpPr>
      <dsp:spPr>
        <a:xfrm>
          <a:off x="3564134" y="5562531"/>
          <a:ext cx="9413681" cy="1111671"/>
        </a:xfrm>
        <a:prstGeom prst="round2DiagRect">
          <a:avLst/>
        </a:prstGeom>
        <a:solidFill>
          <a:srgbClr val="9CD2AE">
            <a:alpha val="70000"/>
          </a:srgb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Montserrat Bold"/>
              <a:cs typeface="Arial" panose="020B0604020202020204" pitchFamily="34" charset="0"/>
            </a:rPr>
            <a:t>Сметные расчеты</a:t>
          </a:r>
          <a:endParaRPr lang="ru-RU" sz="3200" b="1" kern="1200" dirty="0">
            <a:solidFill>
              <a:schemeClr val="tx1"/>
            </a:solidFill>
            <a:latin typeface="Montserrat Bold"/>
            <a:cs typeface="Arial" panose="020B0604020202020204" pitchFamily="34" charset="0"/>
          </a:endParaRPr>
        </a:p>
      </dsp:txBody>
      <dsp:txXfrm>
        <a:off x="3618401" y="5616798"/>
        <a:ext cx="9305147" cy="1003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53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015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11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509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237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68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67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385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0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180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90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372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136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693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126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663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922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371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093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4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997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347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629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376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184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062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742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031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97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8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45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10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21012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(without header)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428432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58445349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2" r:id="rId3"/>
    <p:sldLayoutId id="2147483655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mailto:support@platformaexpert.ru" TargetMode="Externa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384000" cy="13725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58590" y="2558076"/>
            <a:ext cx="2175641" cy="19863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29235" y="7976473"/>
            <a:ext cx="2034349" cy="20343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70610" y="5334505"/>
            <a:ext cx="15639482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9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КОНФЕРЕНЦИЯ</a:t>
            </a:r>
          </a:p>
          <a:p>
            <a:r>
              <a:rPr lang="ru-RU" sz="9600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26.02.2025 </a:t>
            </a:r>
            <a:r>
              <a:rPr lang="ru-RU" sz="9600" dirty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– </a:t>
            </a:r>
            <a:r>
              <a:rPr lang="ru-RU" sz="9600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27.02.2025</a:t>
            </a:r>
            <a:endParaRPr lang="ru-RU" sz="9600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70610" y="12923361"/>
            <a:ext cx="416027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32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г. Ханты-Мансийск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5281" y="10430364"/>
            <a:ext cx="706225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3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ГОСЭКСПЕРТИЗА </a:t>
            </a:r>
          </a:p>
          <a:p>
            <a:r>
              <a:rPr lang="ru-RU" sz="3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Ханты-Мансийского автономного округа – Югры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461" y="5103673"/>
            <a:ext cx="69799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3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ЖИЛСТРОЙНАДЗОР </a:t>
            </a:r>
          </a:p>
          <a:p>
            <a:r>
              <a:rPr lang="ru-RU" sz="3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Ханты-Мансийского автономного округа – Югры</a:t>
            </a:r>
          </a:p>
        </p:txBody>
      </p:sp>
    </p:spTree>
    <p:extLst>
      <p:ext uri="{BB962C8B-B14F-4D97-AF65-F5344CB8AC3E}">
        <p14:creationId xmlns:p14="http://schemas.microsoft.com/office/powerpoint/2010/main" val="34272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Университет Минстроя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НИИСФ РААСН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003" y="2496953"/>
            <a:ext cx="13267679" cy="106487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71" y="3552016"/>
            <a:ext cx="9522851" cy="85386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4" name="Скругленный прямоугольник 23"/>
          <p:cNvSpPr/>
          <p:nvPr/>
        </p:nvSpPr>
        <p:spPr>
          <a:xfrm>
            <a:off x="14754387" y="3204812"/>
            <a:ext cx="4231037" cy="5024788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01996" y="8198602"/>
            <a:ext cx="4196414" cy="4804475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695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ППК «ЕДИНЫЙ ЗАКАЗЧИК»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5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25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19508359" y="4868705"/>
            <a:ext cx="3834859" cy="1113635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 на сайт Единого Заказчика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5125"/>
          <a:stretch/>
        </p:blipFill>
        <p:spPr>
          <a:xfrm>
            <a:off x="2610091" y="3180175"/>
            <a:ext cx="15840225" cy="9203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3024" y="6749511"/>
            <a:ext cx="3425527" cy="346387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96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КОРПОРАТИВНОЕ ОБУЧЕНИЕ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ГЛАВГОСЭКСПЕРТИЗЕ РОССИИ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5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25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19508359" y="4868705"/>
            <a:ext cx="3834859" cy="1113635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 на сайт </a:t>
            </a:r>
            <a:r>
              <a:rPr lang="ru-RU" b="0" dirty="0" err="1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главгосэкспертизы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8359" y="6674052"/>
            <a:ext cx="3840172" cy="385276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230" y="3084147"/>
            <a:ext cx="15797964" cy="92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Витрина проектов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5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25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902" y="3128266"/>
            <a:ext cx="15560539" cy="9499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6275" y="6582249"/>
            <a:ext cx="3465455" cy="346545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9554854" y="4822215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 к витрине проектов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446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Витрина проектов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2600758"/>
            <a:ext cx="15185245" cy="105449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4" name="Скругленный прямоугольник 23"/>
          <p:cNvSpPr/>
          <p:nvPr/>
        </p:nvSpPr>
        <p:spPr>
          <a:xfrm>
            <a:off x="15862040" y="3645785"/>
            <a:ext cx="8210939" cy="8307917"/>
          </a:xfrm>
          <a:prstGeom prst="roundRect">
            <a:avLst>
              <a:gd name="adj" fmla="val 10000"/>
            </a:avLst>
          </a:prstGeom>
          <a:solidFill>
            <a:srgbClr val="9CA4E2">
              <a:alpha val="64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TextBox 28"/>
          <p:cNvSpPr txBox="1"/>
          <p:nvPr/>
        </p:nvSpPr>
        <p:spPr>
          <a:xfrm>
            <a:off x="16061595" y="5172490"/>
            <a:ext cx="8011384" cy="6904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Функциональному назначению</a:t>
            </a:r>
          </a:p>
          <a:p>
            <a:pPr algn="l">
              <a:lnSpc>
                <a:spcPct val="85000"/>
              </a:lnSpc>
              <a:buSzPct val="125000"/>
              <a:defRPr/>
            </a:pP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Климатическим условиям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4000" b="0" dirty="0" err="1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ТЭПам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Субъекту РФ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Проектной организации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Источнику финансирования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326176" y="4151698"/>
            <a:ext cx="728266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000" dirty="0" smtClean="0">
                <a:solidFill>
                  <a:srgbClr val="832424"/>
                </a:solidFill>
                <a:latin typeface="Montserrat Bold"/>
                <a:ea typeface="Montserrat Bold"/>
                <a:cs typeface="Montserrat Bold"/>
              </a:rPr>
              <a:t>Удобный поиск объекта по:</a:t>
            </a:r>
            <a:endParaRPr lang="ru-RU" sz="4000" dirty="0">
              <a:solidFill>
                <a:srgbClr val="832424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9648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Витрина проектов.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Паспорт объекта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580" y="2405226"/>
            <a:ext cx="21030959" cy="110380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518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Витрина проектов.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Карта инженерных изысканий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862040" y="3952067"/>
            <a:ext cx="8210939" cy="8658813"/>
          </a:xfrm>
          <a:prstGeom prst="roundRect">
            <a:avLst>
              <a:gd name="adj" fmla="val 10000"/>
            </a:avLst>
          </a:prstGeom>
          <a:solidFill>
            <a:srgbClr val="9CA4E2">
              <a:alpha val="64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16061595" y="4309177"/>
            <a:ext cx="8011384" cy="8631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Отображение информации о местах проведения инженерных изысканий</a:t>
            </a:r>
          </a:p>
          <a:p>
            <a:pPr algn="l">
              <a:lnSpc>
                <a:spcPct val="85000"/>
              </a:lnSpc>
              <a:buSzPct val="125000"/>
              <a:defRPr/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Информация о видах и дате проведенных изысканий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Сведения об исполнителях инженерных изысканий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Сведения о заключении экспертизы по данным результатам инженерных изысканий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Поиск участков по кадастровому номеру или адресу</a:t>
            </a: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26176" y="2920821"/>
            <a:ext cx="728266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000" dirty="0" smtClean="0">
                <a:solidFill>
                  <a:srgbClr val="832424"/>
                </a:solidFill>
                <a:latin typeface="Montserrat Bold"/>
                <a:ea typeface="Montserrat Bold"/>
                <a:cs typeface="Montserrat Bold"/>
              </a:rPr>
              <a:t>Полезные функции:</a:t>
            </a:r>
            <a:endParaRPr lang="ru-RU" sz="4000" dirty="0">
              <a:solidFill>
                <a:srgbClr val="832424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19295"/>
          <a:stretch/>
        </p:blipFill>
        <p:spPr>
          <a:xfrm>
            <a:off x="374155" y="2523328"/>
            <a:ext cx="15023748" cy="58457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790" y="8624717"/>
            <a:ext cx="12556478" cy="4786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639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Витрина проектов.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Проектные организации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80" y="2868104"/>
            <a:ext cx="23332120" cy="98405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7606075" y="12087925"/>
            <a:ext cx="3952068" cy="759420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606075" y="4878629"/>
            <a:ext cx="5145436" cy="1351689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798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en-US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XML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-формате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1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6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758" y="3110923"/>
            <a:ext cx="15569744" cy="9272562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14322" y="10325162"/>
            <a:ext cx="5287697" cy="1903001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9554854" y="4822215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 </a:t>
            </a:r>
            <a:r>
              <a:rPr lang="en-US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XML</a:t>
            </a:r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-схемам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4854" y="6778893"/>
            <a:ext cx="3828298" cy="391502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13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en-US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XML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-формате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6" y="2704304"/>
            <a:ext cx="10953750" cy="4829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159" y="7263273"/>
            <a:ext cx="13582650" cy="55530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6" name="Скругленный прямоугольник 25"/>
          <p:cNvSpPr/>
          <p:nvPr/>
        </p:nvSpPr>
        <p:spPr>
          <a:xfrm>
            <a:off x="12656098" y="3116941"/>
            <a:ext cx="10544014" cy="3401143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Роль «Автор» 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- просмотр списка проектов, для которых пользователь является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автором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,</a:t>
            </a:r>
          </a:p>
          <a:p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редактирование, копирование, создание новой версии проекта и предоставление</a:t>
            </a:r>
          </a:p>
          <a:p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доступа к проекту с присвоением ролей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«Соавтор» 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или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«Наблюдатель».</a:t>
            </a:r>
            <a:endParaRPr lang="ru-RU" sz="34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64947" y="7987172"/>
            <a:ext cx="9128503" cy="4636569"/>
          </a:xfrm>
          <a:prstGeom prst="roundRect">
            <a:avLst/>
          </a:prstGeom>
          <a:solidFill>
            <a:srgbClr val="DADADA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Роль «Соавтор» 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- просмотр списка проектов, для которых пользователь является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соавтором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,</a:t>
            </a:r>
          </a:p>
          <a:p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редактирование и копирование проекта;</a:t>
            </a:r>
          </a:p>
          <a:p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Роль «Наблюдатель» 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- просмотр списка проектов, для которых пользователь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является наблюдателем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, копирование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10843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План работы на 27.02.2025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</a:rPr>
              <a:t>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82782"/>
              </p:ext>
            </p:extLst>
          </p:nvPr>
        </p:nvGraphicFramePr>
        <p:xfrm>
          <a:off x="653522" y="3839458"/>
          <a:ext cx="12038739" cy="813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3262">
                  <a:extLst>
                    <a:ext uri="{9D8B030D-6E8A-4147-A177-3AD203B41FA5}">
                      <a16:colId xmlns:a16="http://schemas.microsoft.com/office/drawing/2014/main" val="2176814420"/>
                    </a:ext>
                  </a:extLst>
                </a:gridCol>
                <a:gridCol w="9345477">
                  <a:extLst>
                    <a:ext uri="{9D8B030D-6E8A-4147-A177-3AD203B41FA5}">
                      <a16:colId xmlns:a16="http://schemas.microsoft.com/office/drawing/2014/main" val="3796451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10:00 – 10:45</a:t>
                      </a:r>
                      <a:endParaRPr lang="ru-RU" sz="2800" dirty="0">
                        <a:solidFill>
                          <a:srgbClr val="006696"/>
                        </a:solidFill>
                        <a:latin typeface="Montserra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Итоги 2024 года и оптимизация процесса проведения государственной экспертизы в 2025 году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9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10:45 – 11:15</a:t>
                      </a:r>
                      <a:endParaRPr lang="ru-RU" sz="2800" dirty="0">
                        <a:solidFill>
                          <a:srgbClr val="006696"/>
                        </a:solidFill>
                        <a:latin typeface="Montserra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842425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Обзор характерных замечаний по разделу «Мероприятия по обеспечению пожарной безопасности», возникающих в ходе экспертизы проектной документации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317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i="0" u="none" strike="noStrike" cap="none" spc="0" baseline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11:15 – 12:00</a:t>
                      </a:r>
                      <a:endParaRPr lang="ru-RU" sz="2800">
                        <a:solidFill>
                          <a:srgbClr val="006696"/>
                        </a:solidFill>
                        <a:latin typeface="Montserra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Опыт проведения экспертизы проектной документации и результатов инженерных изысканий, подготовленных с использованием технологий информационного моделирования. Основные замечания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83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12:00 – 12:40</a:t>
                      </a:r>
                      <a:endParaRPr lang="ru-RU" sz="2800" dirty="0">
                        <a:solidFill>
                          <a:srgbClr val="006696"/>
                        </a:solidFill>
                        <a:latin typeface="Montserra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842425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Качество сметной документации, предоставляемой на государственную экспертизу. Работа в ЕЦПЭ на стадии проведения проверки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53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12:40 – 13:00</a:t>
                      </a:r>
                      <a:endParaRPr lang="ru-RU" sz="2800" dirty="0">
                        <a:solidFill>
                          <a:srgbClr val="006696"/>
                        </a:solidFill>
                        <a:latin typeface="Montserra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Автоматизированные инструменты для предварительной оценки готовности сметной документации к экспертизе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640427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000024" y="2573493"/>
            <a:ext cx="73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kern="1200" dirty="0" smtClean="0">
                <a:solidFill>
                  <a:srgbClr val="760000"/>
                </a:solidFill>
              </a:rPr>
              <a:t>Первая половина дня</a:t>
            </a:r>
            <a:endParaRPr lang="ru-RU" sz="4400" kern="1200" dirty="0">
              <a:solidFill>
                <a:srgbClr val="76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870782" y="2573011"/>
            <a:ext cx="73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kern="1200" dirty="0" smtClean="0">
                <a:solidFill>
                  <a:srgbClr val="760000"/>
                </a:solidFill>
              </a:rPr>
              <a:t>Вторая половина дня</a:t>
            </a:r>
            <a:endParaRPr lang="ru-RU" sz="4400" kern="1200" dirty="0">
              <a:solidFill>
                <a:srgbClr val="760000"/>
              </a:solidFill>
            </a:endParaRP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7041769" y="12336506"/>
            <a:ext cx="12483736" cy="806648"/>
          </a:xfrm>
          <a:prstGeom prst="round2SameRect">
            <a:avLst/>
          </a:prstGeom>
          <a:solidFill>
            <a:srgbClr val="9CA4E2">
              <a:alpha val="70000"/>
            </a:srgbClr>
          </a:solidFill>
          <a:ln w="9525">
            <a:solidFill>
              <a:schemeClr val="accent5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0" dirty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13:00 – 14:30 Перерыв на обед и кофе-брейк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04962"/>
              </p:ext>
            </p:extLst>
          </p:nvPr>
        </p:nvGraphicFramePr>
        <p:xfrm>
          <a:off x="13239035" y="3836022"/>
          <a:ext cx="10609228" cy="55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2921">
                  <a:extLst>
                    <a:ext uri="{9D8B030D-6E8A-4147-A177-3AD203B41FA5}">
                      <a16:colId xmlns:a16="http://schemas.microsoft.com/office/drawing/2014/main" val="2176814420"/>
                    </a:ext>
                  </a:extLst>
                </a:gridCol>
                <a:gridCol w="7946307">
                  <a:extLst>
                    <a:ext uri="{9D8B030D-6E8A-4147-A177-3AD203B41FA5}">
                      <a16:colId xmlns:a16="http://schemas.microsoft.com/office/drawing/2014/main" val="3796451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14:30 – 16:30</a:t>
                      </a:r>
                      <a:endParaRPr lang="ru-RU" sz="2800" dirty="0">
                        <a:solidFill>
                          <a:srgbClr val="006696"/>
                        </a:solidFill>
                        <a:latin typeface="Montserra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СВОБОДНОЕ ОБЩЕНИЕ И КРУГЛЫЕ СТОЛЫ ПО ТЕМАТИКАМ: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– направление документов и стадия проверки комплектности;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– экспертиза результатов инженерных изысканий;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– экспертиза проектной документации;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– экспертиза сметной документации;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i="0" u="none" strike="noStrike" cap="none" spc="0" baseline="0" dirty="0" smtClean="0">
                          <a:solidFill>
                            <a:srgbClr val="006696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– стадия подготовки итогового комплекта документов для выдачи заключения государственной экспертизы.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92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5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Методические рекомендации по подготовке информационной модели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3592" b="11813"/>
          <a:stretch/>
        </p:blipFill>
        <p:spPr>
          <a:xfrm>
            <a:off x="230860" y="2760578"/>
            <a:ext cx="15577411" cy="34707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1"/>
          <a:stretch/>
        </p:blipFill>
        <p:spPr>
          <a:xfrm>
            <a:off x="230860" y="7061833"/>
            <a:ext cx="12272917" cy="58824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5" name="Скругленный прямоугольник 24"/>
          <p:cNvSpPr/>
          <p:nvPr/>
        </p:nvSpPr>
        <p:spPr>
          <a:xfrm>
            <a:off x="9752442" y="4807833"/>
            <a:ext cx="3078575" cy="515047"/>
          </a:xfrm>
          <a:prstGeom prst="roundRect">
            <a:avLst/>
          </a:prstGeom>
          <a:noFill/>
          <a:ln w="57150" cap="flat">
            <a:solidFill>
              <a:srgbClr val="9DD3A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Скругленный прямоугольник 16"/>
          <p:cNvSpPr/>
          <p:nvPr/>
        </p:nvSpPr>
        <p:spPr>
          <a:xfrm>
            <a:off x="16112925" y="2760578"/>
            <a:ext cx="7991900" cy="4869418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8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Методические рекомендации по подготовке информационной модели объекта капитального строительства, представляемой на рассмотрение в </a:t>
            </a:r>
            <a:r>
              <a:rPr lang="ru-RU" sz="28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Управление для </a:t>
            </a:r>
            <a:r>
              <a:rPr lang="ru-RU" sz="28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проведения государственной экспертизы проектной документации и (или) инженерных изысканий и оценки информационной модели объекта капитального строительства</a:t>
            </a:r>
          </a:p>
        </p:txBody>
      </p:sp>
      <p:sp>
        <p:nvSpPr>
          <p:cNvPr id="27" name="Скругленный прямоугольник 16"/>
          <p:cNvSpPr/>
          <p:nvPr/>
        </p:nvSpPr>
        <p:spPr>
          <a:xfrm>
            <a:off x="15055536" y="8741915"/>
            <a:ext cx="7991900" cy="2962513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8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Методические рекомендации к атрибутивному составу элементов объемно-планировочных, архитектурных и конструктивных решений цифровой информационной модели объекта капитального строительства</a:t>
            </a:r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12897827" y="8858065"/>
            <a:ext cx="1763658" cy="2730212"/>
          </a:xfrm>
          <a:prstGeom prst="rightArrow">
            <a:avLst/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Согласование задания на проектирование и сметы на ПИР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59" y="2821416"/>
            <a:ext cx="10186924" cy="5419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941" y="4356273"/>
            <a:ext cx="13191425" cy="23501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59" y="9056451"/>
            <a:ext cx="10186924" cy="39488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2941" y="10697508"/>
            <a:ext cx="12401550" cy="6667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611824" y="4990454"/>
            <a:ext cx="7919634" cy="0"/>
          </a:xfrm>
          <a:prstGeom prst="line">
            <a:avLst/>
          </a:prstGeom>
          <a:noFill/>
          <a:ln w="25400" cap="flat">
            <a:solidFill>
              <a:srgbClr val="00669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3595607" y="3625998"/>
            <a:ext cx="3967566" cy="977000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13938" y="9541829"/>
            <a:ext cx="3967566" cy="977000"/>
          </a:xfrm>
          <a:prstGeom prst="roundRect">
            <a:avLst/>
          </a:prstGeom>
          <a:noFill/>
          <a:ln w="57150" cap="flat">
            <a:solidFill>
              <a:srgbClr val="0066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7349" y="11435167"/>
            <a:ext cx="6945824" cy="0"/>
          </a:xfrm>
          <a:prstGeom prst="line">
            <a:avLst/>
          </a:prstGeom>
          <a:noFill/>
          <a:ln w="25400" cap="flat">
            <a:solidFill>
              <a:srgbClr val="00669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740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Контроль заказчиком выполнения инженерных изысканий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73" y="2527144"/>
            <a:ext cx="7482614" cy="10767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022" y="2527144"/>
            <a:ext cx="7158056" cy="10767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Скругленный прямоугольник 16"/>
          <p:cNvSpPr/>
          <p:nvPr/>
        </p:nvSpPr>
        <p:spPr>
          <a:xfrm>
            <a:off x="17503013" y="3562873"/>
            <a:ext cx="5784698" cy="3384709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Внешний контроль качества выполнения работ – ключ к достоверности и полноте изысканий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9513533" y="6894738"/>
            <a:ext cx="1763658" cy="2730212"/>
          </a:xfrm>
          <a:prstGeom prst="rightArrow">
            <a:avLst/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16"/>
          <p:cNvSpPr/>
          <p:nvPr/>
        </p:nvSpPr>
        <p:spPr>
          <a:xfrm>
            <a:off x="17198553" y="9580152"/>
            <a:ext cx="6393617" cy="2826306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Положительное заключение по результатам инженерных изысканий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3282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/>
          <p:cNvCxnSpPr/>
          <p:nvPr/>
        </p:nvCxnSpPr>
        <p:spPr>
          <a:xfrm flipH="1" flipV="1">
            <a:off x="8858250" y="5637072"/>
            <a:ext cx="3124200" cy="29958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780222" y="4094022"/>
            <a:ext cx="414479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6" name="Trend 2021."/>
          <p:cNvSpPr txBox="1"/>
          <p:nvPr/>
        </p:nvSpPr>
        <p:spPr>
          <a:xfrm>
            <a:off x="0" y="294343"/>
            <a:ext cx="11982450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Консультационные услуги Учреждения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5762944" y="8757036"/>
            <a:ext cx="82210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Keep your face always toward the sunshine - and shadows will fall behind you."/>
          <p:cNvSpPr txBox="1"/>
          <p:nvPr/>
        </p:nvSpPr>
        <p:spPr>
          <a:xfrm>
            <a:off x="11089145" y="-95962"/>
            <a:ext cx="11216539" cy="83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457200">
              <a:defRPr sz="6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50000"/>
              </a:lnSpc>
            </a:pP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16"/>
          <p:cNvSpPr/>
          <p:nvPr/>
        </p:nvSpPr>
        <p:spPr>
          <a:xfrm>
            <a:off x="1047900" y="2421932"/>
            <a:ext cx="8178044" cy="3538002"/>
          </a:xfrm>
          <a:prstGeom prst="roundRect">
            <a:avLst>
              <a:gd name="adj" fmla="val 18647"/>
            </a:avLst>
          </a:prstGeom>
          <a:solidFill>
            <a:srgbClr val="DADADA"/>
          </a:solidFill>
          <a:ln>
            <a:solidFill>
              <a:srgbClr val="DADADA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Оказание информационных, аналитических и консультационных услуг при подготовке проектной документации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2064698" y="8393551"/>
            <a:ext cx="11135777" cy="23575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l">
              <a:lnSpc>
                <a:spcPct val="115000"/>
              </a:lnSpc>
              <a:spcAft>
                <a:spcPts val="0"/>
              </a:spcAft>
              <a:buClr>
                <a:schemeClr val="accent5">
                  <a:lumMod val="50000"/>
                </a:schemeClr>
              </a:buClr>
              <a:buBlip>
                <a:blip r:embed="rId3"/>
              </a:buBlip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окращение </a:t>
            </a:r>
            <a:r>
              <a:rPr lang="ru-RU" sz="3200" b="0" dirty="0">
                <a:solidFill>
                  <a:schemeClr val="tx1"/>
                </a:solidFill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сроков подготовки проектной документации для строительства или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реконструкции;</a:t>
            </a:r>
            <a:endParaRPr lang="ru-RU" sz="3200" b="0" dirty="0">
              <a:solidFill>
                <a:schemeClr val="tx1"/>
              </a:solidFill>
              <a:latin typeface="Montserrat Bold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l">
              <a:lnSpc>
                <a:spcPct val="115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Blip>
                <a:blip r:embed="rId3"/>
              </a:buBlip>
            </a:pPr>
            <a:r>
              <a:rPr lang="ru-RU" sz="3200" b="0" dirty="0"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3200" b="0" dirty="0" smtClean="0"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окращение </a:t>
            </a:r>
            <a:r>
              <a:rPr lang="ru-RU" sz="3200" b="0" dirty="0"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сроков проведения экспертизы (в случае её проведения</a:t>
            </a:r>
            <a:r>
              <a:rPr lang="ru-RU" sz="3200" b="0" dirty="0" smtClean="0"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3200" b="0" dirty="0">
              <a:latin typeface="Montserrat Bold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" name="Схема 51"/>
          <p:cNvGraphicFramePr/>
          <p:nvPr>
            <p:extLst>
              <p:ext uri="{D42A27DB-BD31-4B8C-83A1-F6EECF244321}">
                <p14:modId xmlns:p14="http://schemas.microsoft.com/office/powerpoint/2010/main" val="985598047"/>
              </p:ext>
            </p:extLst>
          </p:nvPr>
        </p:nvGraphicFramePr>
        <p:xfrm>
          <a:off x="-1194571" y="6695708"/>
          <a:ext cx="14701023" cy="6678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12064699" y="10725148"/>
            <a:ext cx="11135776" cy="2923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l">
              <a:lnSpc>
                <a:spcPct val="115000"/>
              </a:lnSpc>
              <a:buClr>
                <a:schemeClr val="accent5">
                  <a:lumMod val="50000"/>
                </a:schemeClr>
              </a:buClr>
              <a:buBlip>
                <a:blip r:embed="rId3"/>
              </a:buBlip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оценка соответствия необходимым застройщику требованиям безопасности разработанной проектной документации (части проектной документации);</a:t>
            </a:r>
          </a:p>
          <a:p>
            <a:pPr marL="457200" indent="-457200" algn="l">
              <a:lnSpc>
                <a:spcPct val="115000"/>
              </a:lnSpc>
              <a:buClr>
                <a:schemeClr val="accent4">
                  <a:lumMod val="50000"/>
                </a:schemeClr>
              </a:buClr>
              <a:buBlip>
                <a:blip r:embed="rId3"/>
              </a:buBlip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Calibri" panose="020F0502020204030204" pitchFamily="34" charset="0"/>
                <a:cs typeface="Arial" panose="020B0604020202020204" pitchFamily="34" charset="0"/>
              </a:rPr>
              <a:t>определение обоснованной стоимости строительства или реконструкции на этапе проектирования.</a:t>
            </a:r>
          </a:p>
        </p:txBody>
      </p:sp>
      <p:sp>
        <p:nvSpPr>
          <p:cNvPr id="54" name="Выноска со стрелкой вниз 53"/>
          <p:cNvSpPr/>
          <p:nvPr/>
        </p:nvSpPr>
        <p:spPr>
          <a:xfrm>
            <a:off x="12829756" y="6404704"/>
            <a:ext cx="10959788" cy="1876520"/>
          </a:xfrm>
          <a:prstGeom prst="downArrowCallout">
            <a:avLst>
              <a:gd name="adj1" fmla="val 25000"/>
              <a:gd name="adj2" fmla="val 29912"/>
              <a:gd name="adj3" fmla="val 25000"/>
              <a:gd name="adj4" fmla="val 64977"/>
            </a:avLst>
          </a:prstGeom>
          <a:solidFill>
            <a:srgbClr val="E1E2E3"/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ПРЕИМУЩЕСТВА ЗАСТРОЙЩИКА ПРИ ПОЛУЧЕНИИ УСЛУГИ</a:t>
            </a:r>
          </a:p>
        </p:txBody>
      </p:sp>
      <p:sp>
        <p:nvSpPr>
          <p:cNvPr id="55" name="Скругленный прямоугольник 16"/>
          <p:cNvSpPr/>
          <p:nvPr/>
        </p:nvSpPr>
        <p:spPr>
          <a:xfrm>
            <a:off x="9513570" y="2625255"/>
            <a:ext cx="5784698" cy="2727484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Проведение рабочих совещаний очно и в формате </a:t>
            </a: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ВКС </a:t>
            </a:r>
          </a:p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(по </a:t>
            </a:r>
            <a:r>
              <a:rPr lang="ru-RU" sz="40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запросу)</a:t>
            </a:r>
          </a:p>
        </p:txBody>
      </p:sp>
      <p:sp>
        <p:nvSpPr>
          <p:cNvPr id="56" name="Скругленный прямоугольник 16"/>
          <p:cNvSpPr/>
          <p:nvPr/>
        </p:nvSpPr>
        <p:spPr>
          <a:xfrm>
            <a:off x="15627517" y="2537127"/>
            <a:ext cx="7991900" cy="3507343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Возможность «командировать</a:t>
            </a:r>
            <a:r>
              <a:rPr lang="ru-RU" sz="40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» представителей заказчика и проектной организации для очной работы с экспертами Учреждения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703124" y="4094022"/>
            <a:ext cx="0" cy="246553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5" y="6695708"/>
            <a:ext cx="292057" cy="28800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986" y="6827166"/>
            <a:ext cx="292057" cy="288000"/>
          </a:xfrm>
          <a:prstGeom prst="rect">
            <a:avLst/>
          </a:prstGeom>
        </p:spPr>
      </p:pic>
      <p:cxnSp>
        <p:nvCxnSpPr>
          <p:cNvPr id="60" name="Прямая соединительная линия 59"/>
          <p:cNvCxnSpPr/>
          <p:nvPr/>
        </p:nvCxnSpPr>
        <p:spPr>
          <a:xfrm>
            <a:off x="11944350" y="5788269"/>
            <a:ext cx="19050" cy="1195439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1963400" y="6963524"/>
            <a:ext cx="414479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Прямоугольный треугольник 61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789544" y="13145726"/>
            <a:ext cx="57435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23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244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Программный комплекс проверки</a:t>
            </a:r>
          </a:p>
          <a:p>
            <a:pPr>
              <a:defRPr/>
            </a:pPr>
            <a:r>
              <a:rPr lang="en-US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XML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 документов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3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8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19554854" y="4822215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 </a:t>
            </a:r>
            <a:r>
              <a:rPr lang="en-US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XML</a:t>
            </a:r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-сервису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854" y="6843228"/>
            <a:ext cx="3828298" cy="380367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960" y="3008273"/>
            <a:ext cx="15653531" cy="94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Сервис комплексной проверки сметных расчетов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3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8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19554854" y="4822215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 КПСР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853" y="6698093"/>
            <a:ext cx="3834859" cy="395607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17902"/>
          <a:stretch/>
        </p:blipFill>
        <p:spPr>
          <a:xfrm>
            <a:off x="2618970" y="3158470"/>
            <a:ext cx="15762019" cy="916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«Чек-листы» по комплектности документации на экспертизу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08726" y="10617424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 «чек-листам»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49" y="2527144"/>
            <a:ext cx="11198493" cy="6166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130" y="9236137"/>
            <a:ext cx="3830454" cy="38631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9" name="Скругленный прямоугольник 16"/>
          <p:cNvSpPr/>
          <p:nvPr/>
        </p:nvSpPr>
        <p:spPr>
          <a:xfrm>
            <a:off x="15185948" y="3622325"/>
            <a:ext cx="5008343" cy="755809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Заявление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017249" y="2464993"/>
            <a:ext cx="73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kern="1200" dirty="0" smtClean="0">
                <a:solidFill>
                  <a:srgbClr val="760000"/>
                </a:solidFill>
              </a:rPr>
              <a:t>Разделы «чек-листов»</a:t>
            </a:r>
            <a:endParaRPr lang="ru-RU" sz="4400" kern="1200" dirty="0">
              <a:solidFill>
                <a:srgbClr val="760000"/>
              </a:solidFill>
            </a:endParaRPr>
          </a:p>
        </p:txBody>
      </p:sp>
      <p:sp>
        <p:nvSpPr>
          <p:cNvPr id="31" name="Скругленный прямоугольник 16"/>
          <p:cNvSpPr/>
          <p:nvPr/>
        </p:nvSpPr>
        <p:spPr>
          <a:xfrm>
            <a:off x="13694165" y="4754293"/>
            <a:ext cx="7991900" cy="783193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Проектная документация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3" name="Скругленный прямоугольник 16"/>
          <p:cNvSpPr/>
          <p:nvPr/>
        </p:nvSpPr>
        <p:spPr>
          <a:xfrm>
            <a:off x="14419547" y="5913645"/>
            <a:ext cx="6541136" cy="790039"/>
          </a:xfrm>
          <a:prstGeom prst="roundRect">
            <a:avLst>
              <a:gd name="adj" fmla="val 18647"/>
            </a:avLst>
          </a:prstGeom>
          <a:solidFill>
            <a:srgbClr val="DADADA"/>
          </a:solidFill>
          <a:ln>
            <a:solidFill>
              <a:srgbClr val="DADADA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Сметная документация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4" name="Скругленный прямоугольник 16"/>
          <p:cNvSpPr/>
          <p:nvPr/>
        </p:nvSpPr>
        <p:spPr>
          <a:xfrm>
            <a:off x="13964544" y="7083511"/>
            <a:ext cx="7451142" cy="790039"/>
          </a:xfrm>
          <a:prstGeom prst="roundRect">
            <a:avLst>
              <a:gd name="adj" fmla="val 18647"/>
            </a:avLst>
          </a:prstGeom>
          <a:solidFill>
            <a:srgbClr val="DADADA"/>
          </a:solidFill>
          <a:ln>
            <a:solidFill>
              <a:srgbClr val="DADADA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Ведомости объемов работ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5" name="Скругленный прямоугольник 16"/>
          <p:cNvSpPr/>
          <p:nvPr/>
        </p:nvSpPr>
        <p:spPr>
          <a:xfrm>
            <a:off x="14294597" y="8249709"/>
            <a:ext cx="6791035" cy="790039"/>
          </a:xfrm>
          <a:prstGeom prst="roundRect">
            <a:avLst>
              <a:gd name="adj" fmla="val 18647"/>
            </a:avLst>
          </a:prstGeom>
          <a:solidFill>
            <a:srgbClr val="DADADA"/>
          </a:solidFill>
          <a:ln>
            <a:solidFill>
              <a:srgbClr val="DADADA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Конъюнктурный анализ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6" name="Скругленный прямоугольник 16"/>
          <p:cNvSpPr/>
          <p:nvPr/>
        </p:nvSpPr>
        <p:spPr>
          <a:xfrm>
            <a:off x="14218400" y="9415907"/>
            <a:ext cx="6943434" cy="783193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Инженерные изыскания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7" name="Скругленный прямоугольник 16"/>
          <p:cNvSpPr/>
          <p:nvPr/>
        </p:nvSpPr>
        <p:spPr>
          <a:xfrm>
            <a:off x="14372278" y="10575259"/>
            <a:ext cx="6635672" cy="1413034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Исходно-разрешительная документация</a:t>
            </a:r>
          </a:p>
        </p:txBody>
      </p:sp>
      <p:sp>
        <p:nvSpPr>
          <p:cNvPr id="38" name="Скругленный прямоугольник 16"/>
          <p:cNvSpPr/>
          <p:nvPr/>
        </p:nvSpPr>
        <p:spPr>
          <a:xfrm>
            <a:off x="15185945" y="12367557"/>
            <a:ext cx="5008343" cy="755809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Иные сведения</a:t>
            </a:r>
          </a:p>
        </p:txBody>
      </p:sp>
    </p:spTree>
    <p:extLst>
      <p:ext uri="{BB962C8B-B14F-4D97-AF65-F5344CB8AC3E}">
        <p14:creationId xmlns:p14="http://schemas.microsoft.com/office/powerpoint/2010/main" val="18346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-142" r="43243" b="201"/>
          <a:stretch/>
        </p:blipFill>
        <p:spPr>
          <a:xfrm>
            <a:off x="-19049" y="0"/>
            <a:ext cx="2628900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1" b="29215"/>
          <a:stretch/>
        </p:blipFill>
        <p:spPr>
          <a:xfrm>
            <a:off x="-38102" y="-19050"/>
            <a:ext cx="24450767" cy="1908310"/>
          </a:xfrm>
          <a:prstGeom prst="rect">
            <a:avLst/>
          </a:prstGeom>
        </p:spPr>
      </p:pic>
      <p:sp>
        <p:nvSpPr>
          <p:cNvPr id="29" name="Placeholder Demo Text"/>
          <p:cNvSpPr txBox="1"/>
          <p:nvPr/>
        </p:nvSpPr>
        <p:spPr>
          <a:xfrm>
            <a:off x="12756264" y="3453647"/>
            <a:ext cx="14433550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8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endParaRPr lang="ru-RU" sz="5500" dirty="0">
              <a:solidFill>
                <a:srgbClr val="0070C0"/>
              </a:solidFill>
              <a:latin typeface="Montserrat ExtraBold"/>
              <a:ea typeface="Montserrat ExtraBold"/>
              <a:cs typeface="Montserrat ExtraBold"/>
              <a:sym typeface="Helvetica Neue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0495" y="77869"/>
            <a:ext cx="244698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1"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</a:t>
            </a: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Наблюдатель» - реализованная на 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ЕЦПЭ возможность</a:t>
            </a:r>
          </a:p>
          <a:p>
            <a:pPr lvl="0" defTabSz="914400" hangingPunct="1"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быть </a:t>
            </a: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участником 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процесса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1" name="Закругленный прямоугольник"/>
          <p:cNvSpPr/>
          <p:nvPr/>
        </p:nvSpPr>
        <p:spPr>
          <a:xfrm>
            <a:off x="2851471" y="2882486"/>
            <a:ext cx="8328202" cy="10614752"/>
          </a:xfrm>
          <a:prstGeom prst="roundRect">
            <a:avLst>
              <a:gd name="adj" fmla="val 4189"/>
            </a:avLst>
          </a:prstGeom>
          <a:solidFill>
            <a:srgbClr val="131313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" name="Кружок"/>
          <p:cNvSpPr/>
          <p:nvPr/>
        </p:nvSpPr>
        <p:spPr>
          <a:xfrm rot="5400000">
            <a:off x="6830333" y="12901762"/>
            <a:ext cx="370476" cy="409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Кружок"/>
          <p:cNvSpPr/>
          <p:nvPr/>
        </p:nvSpPr>
        <p:spPr>
          <a:xfrm rot="5400000" flipV="1">
            <a:off x="6985598" y="3091214"/>
            <a:ext cx="132494" cy="190814"/>
          </a:xfrm>
          <a:prstGeom prst="ellipse">
            <a:avLst/>
          </a:prstGeom>
          <a:solidFill>
            <a:srgbClr val="2A292A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51" b="-9010"/>
          <a:stretch/>
        </p:blipFill>
        <p:spPr>
          <a:xfrm>
            <a:off x="3336468" y="3620273"/>
            <a:ext cx="7350125" cy="91080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5" name="Прямоугольник 34"/>
          <p:cNvSpPr/>
          <p:nvPr/>
        </p:nvSpPr>
        <p:spPr>
          <a:xfrm>
            <a:off x="2816528" y="2101101"/>
            <a:ext cx="20690491" cy="584775"/>
          </a:xfrm>
          <a:prstGeom prst="rect">
            <a:avLst/>
          </a:prstGeom>
          <a:solidFill>
            <a:srgbClr val="9CD2AE"/>
          </a:solidFill>
          <a:ln>
            <a:solidFill>
              <a:srgbClr val="9CD2AE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На ЕЦПЭ предусмотрено управление доступом дополнительным лицам к зарегистрированному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заявлению 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6" name="Прямоугольник с двумя скругленными соседними углами 35"/>
          <p:cNvSpPr/>
          <p:nvPr/>
        </p:nvSpPr>
        <p:spPr>
          <a:xfrm>
            <a:off x="11474284" y="3876926"/>
            <a:ext cx="12483736" cy="1387435"/>
          </a:xfrm>
          <a:prstGeom prst="round2SameRect">
            <a:avLst/>
          </a:prstGeom>
          <a:solidFill>
            <a:srgbClr val="9CA4E2">
              <a:alpha val="70000"/>
            </a:srgbClr>
          </a:solidFill>
          <a:ln w="9525">
            <a:solidFill>
              <a:schemeClr val="accent5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0" i="1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«Наблюдатель»</a:t>
            </a:r>
          </a:p>
          <a:p>
            <a:pPr>
              <a:defRPr/>
            </a:pPr>
            <a:r>
              <a:rPr lang="ru-RU" sz="3600" b="0" i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пользователь с доступом к просмотру заявления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311360" y="8692076"/>
            <a:ext cx="12700999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0" i="1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Обращаем Ваше внимание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0" i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если круг дополнительных лиц один и тот же для нескольких заявлений – можно в одной заявке указать номера заявлений, если круг лиц разный – оформляется отдельная заявка по каждому заявлению!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060605" y="12625543"/>
            <a:ext cx="12446414" cy="938719"/>
          </a:xfrm>
          <a:prstGeom prst="rect">
            <a:avLst/>
          </a:prstGeom>
          <a:ln w="9525">
            <a:noFill/>
            <a:prstDash val="soli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0" kern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возникновении вопросов по работе на ЕЦПЭ необходимо обращаться напрямую к специалистам ТП по телефонам</a:t>
            </a:r>
            <a:r>
              <a:rPr lang="en-US" sz="2300" b="0" kern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ru-RU" sz="2300" b="0" kern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200" b="0" kern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ru-RU" sz="3200" b="0" kern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(495) </a:t>
            </a:r>
            <a:r>
              <a:rPr lang="ru-RU" sz="3200" b="0" kern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625-05-09, 8 </a:t>
            </a:r>
            <a:r>
              <a:rPr lang="ru-RU" sz="3200" b="0" kern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(800) 775-05-09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1311361" y="10994101"/>
            <a:ext cx="12700999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ru-RU" sz="2800" b="0" i="1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Обращаем Ваше внимание –</a:t>
            </a:r>
          </a:p>
          <a:p>
            <a:pPr defTabSz="914400" hangingPunct="1">
              <a:defRPr/>
            </a:pPr>
            <a:r>
              <a:rPr lang="ru-RU" sz="2800" b="0" i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пользователи, для которых обеспечивается доступ к заявлению по ролям – должны быть ранее авторизованы на ЕЦПЭ с помощью </a:t>
            </a:r>
            <a:r>
              <a:rPr lang="ru-RU" sz="2800" b="0" i="1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ЕСИА</a:t>
            </a:r>
            <a:endParaRPr lang="ru-RU" sz="2800" b="0" i="1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395547" y="5795006"/>
            <a:ext cx="6740485" cy="2123658"/>
          </a:xfrm>
          <a:prstGeom prst="rect">
            <a:avLst/>
          </a:prstGeom>
          <a:ln w="9525">
            <a:noFill/>
            <a:prstDash val="soli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доступом к заявлению производится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путем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отправки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заполненной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форме заявки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электронную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почту технической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ЕЦПЭ 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support@platformaexpert.ru</a:t>
            </a:r>
            <a:endParaRPr kumimoji="0" lang="ru-RU" sz="3600" b="0" i="0" u="sng" strike="noStrike" kern="1200" cap="none" spc="0" normalizeH="0" baseline="0" noProof="0" dirty="0" smtClean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1474284" y="5944275"/>
            <a:ext cx="5100998" cy="1754326"/>
          </a:xfrm>
          <a:prstGeom prst="rect">
            <a:avLst/>
          </a:prstGeom>
          <a:solidFill>
            <a:srgbClr val="BFC1C5"/>
          </a:solidFill>
          <a:ln w="9525">
            <a:solidFill>
              <a:schemeClr val="accent5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i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Для каждого заявления необходимо заполнить заявку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18067723" y="2771172"/>
            <a:ext cx="0" cy="57031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694" y="3408506"/>
            <a:ext cx="292057" cy="288000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6668432" y="6821438"/>
            <a:ext cx="695764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904" y="6658028"/>
            <a:ext cx="292057" cy="288000"/>
          </a:xfrm>
          <a:prstGeom prst="rect">
            <a:avLst/>
          </a:prstGeom>
        </p:spPr>
      </p:pic>
      <p:sp>
        <p:nvSpPr>
          <p:cNvPr id="46" name="Прямоугольный треугольник 45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89544" y="13145726"/>
            <a:ext cx="57435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27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157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Электронный реестр объектов заказчика и ТГ-бот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6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24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18" y="3174199"/>
            <a:ext cx="15831342" cy="9209285"/>
          </a:xfrm>
          <a:prstGeom prst="rect">
            <a:avLst/>
          </a:prstGeom>
        </p:spPr>
      </p:pic>
      <p:sp>
        <p:nvSpPr>
          <p:cNvPr id="28" name="Скругленный прямоугольник 16"/>
          <p:cNvSpPr/>
          <p:nvPr/>
        </p:nvSpPr>
        <p:spPr>
          <a:xfrm>
            <a:off x="19560052" y="5065147"/>
            <a:ext cx="4265600" cy="2145268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Страница входа в реестр с помощью ПК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7220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Электронный реестр объектов заказчика и ТГ-бот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61024"/>
          <a:stretch/>
        </p:blipFill>
        <p:spPr>
          <a:xfrm>
            <a:off x="1436488" y="4097256"/>
            <a:ext cx="6142183" cy="9159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627322" y="4262034"/>
            <a:ext cx="5036949" cy="8539566"/>
          </a:xfrm>
          <a:prstGeom prst="roundRect">
            <a:avLst>
              <a:gd name="adj" fmla="val 8667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73" y="6000813"/>
            <a:ext cx="14204887" cy="53525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Скругленный прямоугольник 16"/>
          <p:cNvSpPr/>
          <p:nvPr/>
        </p:nvSpPr>
        <p:spPr>
          <a:xfrm>
            <a:off x="2003407" y="2493110"/>
            <a:ext cx="5008343" cy="1413034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Этап регистрации в реестре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0" name="Скругленный прямоугольник 16"/>
          <p:cNvSpPr/>
          <p:nvPr/>
        </p:nvSpPr>
        <p:spPr>
          <a:xfrm>
            <a:off x="11648430" y="3783594"/>
            <a:ext cx="7925971" cy="1464231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Этапы заполнения реестровой информации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623499" y="10226299"/>
            <a:ext cx="14105859" cy="1629904"/>
          </a:xfrm>
          <a:prstGeom prst="roundRect">
            <a:avLst>
              <a:gd name="adj" fmla="val 8052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709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40695"/>
            <a:ext cx="1269226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МАТЕРИАЛЫ</a:t>
            </a:r>
          </a:p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КОНФЕРЕНЦИИ</a:t>
            </a:r>
            <a:endParaRPr lang="ru-RU" sz="5400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" name="Группа"/>
          <p:cNvGrpSpPr/>
          <p:nvPr/>
        </p:nvGrpSpPr>
        <p:grpSpPr>
          <a:xfrm rot="5400000">
            <a:off x="2998423" y="1841740"/>
            <a:ext cx="8039102" cy="12339836"/>
            <a:chOff x="0" y="0"/>
            <a:chExt cx="7149885" cy="9918701"/>
          </a:xfrm>
        </p:grpSpPr>
        <p:sp>
          <p:nvSpPr>
            <p:cNvPr id="12" name="Закругленный прямоугольник"/>
            <p:cNvSpPr/>
            <p:nvPr/>
          </p:nvSpPr>
          <p:spPr>
            <a:xfrm>
              <a:off x="0" y="0"/>
              <a:ext cx="7149885" cy="9918701"/>
            </a:xfrm>
            <a:prstGeom prst="roundRect">
              <a:avLst>
                <a:gd name="adj" fmla="val 4630"/>
              </a:avLst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2000" b="0">
                  <a:solidFill>
                    <a:srgbClr val="0E0E0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Закругленный прямоугольник"/>
            <p:cNvSpPr/>
            <p:nvPr/>
          </p:nvSpPr>
          <p:spPr>
            <a:xfrm>
              <a:off x="45106" y="46336"/>
              <a:ext cx="7058089" cy="9826029"/>
            </a:xfrm>
            <a:prstGeom prst="roundRect">
              <a:avLst>
                <a:gd name="adj" fmla="val 4189"/>
              </a:avLst>
            </a:pr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2000" b="0">
                  <a:solidFill>
                    <a:srgbClr val="0E0E0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Кружок"/>
            <p:cNvSpPr/>
            <p:nvPr/>
          </p:nvSpPr>
          <p:spPr>
            <a:xfrm>
              <a:off x="129464" y="4934899"/>
              <a:ext cx="117837" cy="117837"/>
            </a:xfrm>
            <a:prstGeom prst="ellipse">
              <a:avLst/>
            </a:prstGeom>
            <a:solidFill>
              <a:srgbClr val="2A292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2000" b="0">
                  <a:solidFill>
                    <a:srgbClr val="0E0E0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Закругленный прямоугольник"/>
            <p:cNvSpPr/>
            <p:nvPr/>
          </p:nvSpPr>
          <p:spPr>
            <a:xfrm>
              <a:off x="389222" y="700831"/>
              <a:ext cx="6372680" cy="8521109"/>
            </a:xfrm>
            <a:prstGeom prst="roundRect">
              <a:avLst>
                <a:gd name="adj" fmla="val 112"/>
              </a:avLst>
            </a:pr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2000" b="0">
                  <a:solidFill>
                    <a:srgbClr val="0E0E0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" name="Кружок"/>
            <p:cNvSpPr/>
            <p:nvPr/>
          </p:nvSpPr>
          <p:spPr>
            <a:xfrm>
              <a:off x="6708261" y="4820101"/>
              <a:ext cx="329497" cy="32949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2000" b="0">
                  <a:solidFill>
                    <a:srgbClr val="0E0E0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17218496" y="3025593"/>
            <a:ext cx="4131929" cy="97566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https://exp86.ru</a:t>
            </a:r>
            <a:r>
              <a:rPr lang="ru-RU" sz="3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/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278" y="2997030"/>
            <a:ext cx="1228515" cy="12285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3675"/>
          <a:stretch/>
        </p:blipFill>
        <p:spPr>
          <a:xfrm>
            <a:off x="1291200" y="4404043"/>
            <a:ext cx="11514389" cy="6820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9740" y="4764991"/>
            <a:ext cx="6747474" cy="67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Электронный реестр объектов заказчика и ТГ-бот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386" y="3174892"/>
            <a:ext cx="13112535" cy="92583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736295" y="4788974"/>
            <a:ext cx="1875295" cy="387459"/>
          </a:xfrm>
          <a:prstGeom prst="roundRect">
            <a:avLst/>
          </a:prstGeom>
          <a:solidFill>
            <a:srgbClr val="F9F9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81007" y="4788974"/>
            <a:ext cx="1875295" cy="387459"/>
          </a:xfrm>
          <a:prstGeom prst="roundRect">
            <a:avLst/>
          </a:prstGeom>
          <a:solidFill>
            <a:srgbClr val="F9F9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36295" y="5741668"/>
            <a:ext cx="1875295" cy="387459"/>
          </a:xfrm>
          <a:prstGeom prst="roundRect">
            <a:avLst/>
          </a:prstGeom>
          <a:solidFill>
            <a:srgbClr val="F9F9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81007" y="5726169"/>
            <a:ext cx="1875295" cy="387459"/>
          </a:xfrm>
          <a:prstGeom prst="roundRect">
            <a:avLst/>
          </a:prstGeom>
          <a:solidFill>
            <a:srgbClr val="F9F9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133322" y="5003686"/>
            <a:ext cx="8210939" cy="5873858"/>
          </a:xfrm>
          <a:prstGeom prst="roundRect">
            <a:avLst>
              <a:gd name="adj" fmla="val 10000"/>
            </a:avLst>
          </a:prstGeom>
          <a:solidFill>
            <a:srgbClr val="9CA4E2">
              <a:alpha val="64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5597458" y="3972439"/>
            <a:ext cx="728266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000" dirty="0" smtClean="0">
                <a:solidFill>
                  <a:srgbClr val="832424"/>
                </a:solidFill>
                <a:latin typeface="Montserrat Bold"/>
                <a:ea typeface="Montserrat Bold"/>
                <a:cs typeface="Montserrat Bold"/>
              </a:rPr>
              <a:t>Профиль пользователя:</a:t>
            </a:r>
            <a:endParaRPr lang="ru-RU" sz="4000" dirty="0">
              <a:solidFill>
                <a:srgbClr val="832424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97458" y="5361929"/>
            <a:ext cx="8011384" cy="5282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Изменение пароля при необходимости</a:t>
            </a: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85000"/>
              </a:lnSpc>
              <a:buSzPct val="125000"/>
              <a:defRPr/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Добавление документов, подтверждающих функции заказчика</a:t>
            </a: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Привязка </a:t>
            </a:r>
            <a:r>
              <a:rPr lang="en-US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Telegram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en-US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ID</a:t>
            </a: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685800" indent="-685800" algn="l">
              <a:lnSpc>
                <a:spcPct val="85000"/>
              </a:lnSpc>
              <a:buSzPct val="125000"/>
              <a:buFont typeface="Wingdings" panose="05000000000000000000" pitchFamily="2" charset="2"/>
              <a:buChar char="v"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Открепление </a:t>
            </a:r>
            <a:r>
              <a:rPr lang="en-US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Telegram ID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при необходимости</a:t>
            </a: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7784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Электронный реестр объектов заказчика и ТГ-бот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895" y="3236322"/>
            <a:ext cx="13260209" cy="81704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72" y="5026939"/>
            <a:ext cx="3542735" cy="65370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Стрелка вправо 16"/>
          <p:cNvSpPr/>
          <p:nvPr/>
        </p:nvSpPr>
        <p:spPr>
          <a:xfrm rot="10150412">
            <a:off x="4725215" y="5627148"/>
            <a:ext cx="4849283" cy="365057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2793" y="6641669"/>
            <a:ext cx="4732032" cy="58964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5" name="Стрелка вправо 24"/>
          <p:cNvSpPr/>
          <p:nvPr/>
        </p:nvSpPr>
        <p:spPr>
          <a:xfrm rot="1253132">
            <a:off x="16367329" y="5978278"/>
            <a:ext cx="3753158" cy="263268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5400000">
            <a:off x="10920317" y="11165031"/>
            <a:ext cx="1515630" cy="263268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855256" y="6301989"/>
            <a:ext cx="1713870" cy="4097374"/>
          </a:xfrm>
          <a:prstGeom prst="roundRect">
            <a:avLst>
              <a:gd name="adj" fmla="val 8052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Скругленный прямоугольник 16"/>
          <p:cNvSpPr/>
          <p:nvPr/>
        </p:nvSpPr>
        <p:spPr>
          <a:xfrm>
            <a:off x="8660888" y="12392465"/>
            <a:ext cx="6102605" cy="783193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 на сайт ЕЦПЭ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5486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Электронный реестр объектов заказчика и ТГ-бот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29" y="2782789"/>
            <a:ext cx="11685142" cy="30600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56" y="7223562"/>
            <a:ext cx="12785044" cy="55927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4239" y="7223562"/>
            <a:ext cx="10051413" cy="51726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Стрелка вправо 21"/>
          <p:cNvSpPr/>
          <p:nvPr/>
        </p:nvSpPr>
        <p:spPr>
          <a:xfrm rot="6585306">
            <a:off x="6458504" y="6255592"/>
            <a:ext cx="1220560" cy="612263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4032268">
            <a:off x="15431596" y="6237726"/>
            <a:ext cx="1185720" cy="643135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Электронный реестр объектов заказчика и ТГ-бот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1"/>
          <a:stretch/>
        </p:blipFill>
        <p:spPr>
          <a:xfrm>
            <a:off x="1345049" y="5889357"/>
            <a:ext cx="6337962" cy="52229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"/>
          <a:stretch/>
        </p:blipFill>
        <p:spPr>
          <a:xfrm>
            <a:off x="9704944" y="2538340"/>
            <a:ext cx="5213600" cy="107248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Скругленный прямоугольник 16"/>
          <p:cNvSpPr/>
          <p:nvPr/>
        </p:nvSpPr>
        <p:spPr>
          <a:xfrm>
            <a:off x="1102752" y="4472831"/>
            <a:ext cx="6822557" cy="783193"/>
          </a:xfrm>
          <a:prstGeom prst="roundRect">
            <a:avLst/>
          </a:prstGeom>
          <a:solidFill>
            <a:srgbClr val="9CD2AE"/>
          </a:solidFill>
          <a:ln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0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Список объектов в ТГ-боте</a:t>
            </a:r>
            <a:endParaRPr lang="ru-RU" sz="40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09858" y="3233324"/>
            <a:ext cx="3806141" cy="1416168"/>
          </a:xfrm>
          <a:prstGeom prst="roundRect">
            <a:avLst>
              <a:gd name="adj" fmla="val 8052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Скругленный прямоугольник 16"/>
          <p:cNvSpPr/>
          <p:nvPr/>
        </p:nvSpPr>
        <p:spPr>
          <a:xfrm>
            <a:off x="17424872" y="3596365"/>
            <a:ext cx="5008343" cy="690086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Общая информация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103607" y="5118514"/>
            <a:ext cx="5732179" cy="1281589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Информация о ситуации в каждом отделе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62951" y="6692900"/>
            <a:ext cx="5732179" cy="1873091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Подробные данные</a:t>
            </a:r>
          </a:p>
          <a:p>
            <a:pPr algn="ctr">
              <a:defRPr/>
            </a:pPr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о датах</a:t>
            </a:r>
          </a:p>
          <a:p>
            <a:pPr algn="ctr">
              <a:defRPr/>
            </a:pPr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замечаний / ответов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062953" y="10087012"/>
            <a:ext cx="5732179" cy="1281589"/>
          </a:xfrm>
          <a:prstGeom prst="roundRect">
            <a:avLst>
              <a:gd name="adj" fmla="val 11749"/>
            </a:avLst>
          </a:prstGeom>
          <a:solidFill>
            <a:srgbClr val="A6ADD3"/>
          </a:solidFill>
          <a:ln>
            <a:solidFill>
              <a:srgbClr val="53ABD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Сроки окончания проверки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14506413" y="5454333"/>
            <a:ext cx="2203575" cy="612263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909857" y="5378610"/>
            <a:ext cx="4202937" cy="1021493"/>
          </a:xfrm>
          <a:prstGeom prst="roundRect">
            <a:avLst>
              <a:gd name="adj" fmla="val 8052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827420" y="6944932"/>
            <a:ext cx="3888579" cy="912709"/>
          </a:xfrm>
          <a:prstGeom prst="roundRect">
            <a:avLst>
              <a:gd name="adj" fmla="val 8052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909858" y="10165997"/>
            <a:ext cx="3806141" cy="1116769"/>
          </a:xfrm>
          <a:prstGeom prst="roundRect">
            <a:avLst>
              <a:gd name="adj" fmla="val 8052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14506413" y="3635366"/>
            <a:ext cx="2203575" cy="612263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14506412" y="7273300"/>
            <a:ext cx="2203575" cy="612263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14506411" y="10418249"/>
            <a:ext cx="2203575" cy="612263"/>
          </a:xfrm>
          <a:prstGeom prst="rightArrow">
            <a:avLst>
              <a:gd name="adj1" fmla="val 50000"/>
              <a:gd name="adj2" fmla="val 99698"/>
            </a:avLst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Единый государственный реестр заключений экспертизы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7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1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854" y="6709984"/>
            <a:ext cx="3834859" cy="384922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9554854" y="4822215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 ЕГРЗ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25992"/>
          <a:stretch/>
        </p:blipFill>
        <p:spPr>
          <a:xfrm>
            <a:off x="2628540" y="3128266"/>
            <a:ext cx="15783446" cy="929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Единый государственный реестр заключений экспертизы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45" y="4040185"/>
            <a:ext cx="10696805" cy="75990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5883" y="2691833"/>
            <a:ext cx="12297118" cy="102892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366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Материалы конференций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 </a:t>
            </a:r>
            <a:r>
              <a:rPr lang="ru-RU" sz="5100" dirty="0" err="1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вебинаров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Учреждения</a:t>
            </a: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9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3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19554854" y="4822215"/>
            <a:ext cx="3828298" cy="1100527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 Материалам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854" y="6698981"/>
            <a:ext cx="3834859" cy="384727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847" y="3136360"/>
            <a:ext cx="15782420" cy="918400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5622292" y="4479010"/>
            <a:ext cx="2154264" cy="111587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760631" y="3515532"/>
            <a:ext cx="1908874" cy="832147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42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51356AEF-3C15-2843-BF0C-A9F29FF44A98}"/>
              </a:ext>
            </a:extLst>
          </p:cNvPr>
          <p:cNvGrpSpPr/>
          <p:nvPr/>
        </p:nvGrpSpPr>
        <p:grpSpPr>
          <a:xfrm>
            <a:off x="1479242" y="11822741"/>
            <a:ext cx="20846778" cy="359353"/>
            <a:chOff x="1479242" y="10675866"/>
            <a:chExt cx="20846778" cy="359353"/>
          </a:xfrm>
        </p:grpSpPr>
        <p:sp>
          <p:nvSpPr>
            <p:cNvPr id="41" name="Circle"/>
            <p:cNvSpPr/>
            <p:nvPr/>
          </p:nvSpPr>
          <p:spPr>
            <a:xfrm>
              <a:off x="1479242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2" name="Circle"/>
            <p:cNvSpPr/>
            <p:nvPr/>
          </p:nvSpPr>
          <p:spPr>
            <a:xfrm>
              <a:off x="2032956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2" name="Circle"/>
            <p:cNvSpPr/>
            <p:nvPr/>
          </p:nvSpPr>
          <p:spPr>
            <a:xfrm>
              <a:off x="2586670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3" name="Circle"/>
            <p:cNvSpPr/>
            <p:nvPr/>
          </p:nvSpPr>
          <p:spPr>
            <a:xfrm>
              <a:off x="3140385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4" name="Circle"/>
            <p:cNvSpPr/>
            <p:nvPr/>
          </p:nvSpPr>
          <p:spPr>
            <a:xfrm>
              <a:off x="4230699" y="10675866"/>
              <a:ext cx="359353" cy="359353"/>
            </a:xfrm>
            <a:prstGeom prst="ellipse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5" name="Circle"/>
            <p:cNvSpPr/>
            <p:nvPr/>
          </p:nvSpPr>
          <p:spPr>
            <a:xfrm>
              <a:off x="3659871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6" name="Circle"/>
            <p:cNvSpPr/>
            <p:nvPr/>
          </p:nvSpPr>
          <p:spPr>
            <a:xfrm>
              <a:off x="4801527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7" name="Circle"/>
            <p:cNvSpPr/>
            <p:nvPr/>
          </p:nvSpPr>
          <p:spPr>
            <a:xfrm>
              <a:off x="5355241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8" name="Circle"/>
            <p:cNvSpPr/>
            <p:nvPr/>
          </p:nvSpPr>
          <p:spPr>
            <a:xfrm>
              <a:off x="5908955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0" name="Circle"/>
            <p:cNvSpPr/>
            <p:nvPr/>
          </p:nvSpPr>
          <p:spPr>
            <a:xfrm>
              <a:off x="7016384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1" name="Circle"/>
            <p:cNvSpPr/>
            <p:nvPr/>
          </p:nvSpPr>
          <p:spPr>
            <a:xfrm>
              <a:off x="7570098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2" name="Circle"/>
            <p:cNvSpPr/>
            <p:nvPr/>
          </p:nvSpPr>
          <p:spPr>
            <a:xfrm>
              <a:off x="8123812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3" name="Circle"/>
            <p:cNvSpPr/>
            <p:nvPr/>
          </p:nvSpPr>
          <p:spPr>
            <a:xfrm>
              <a:off x="8677526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5" name="Circle"/>
            <p:cNvSpPr/>
            <p:nvPr/>
          </p:nvSpPr>
          <p:spPr>
            <a:xfrm>
              <a:off x="9784954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6" name="Circle"/>
            <p:cNvSpPr/>
            <p:nvPr/>
          </p:nvSpPr>
          <p:spPr>
            <a:xfrm>
              <a:off x="10338668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7" name="Circle"/>
            <p:cNvSpPr/>
            <p:nvPr/>
          </p:nvSpPr>
          <p:spPr>
            <a:xfrm>
              <a:off x="10892383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8" name="Circle"/>
            <p:cNvSpPr/>
            <p:nvPr/>
          </p:nvSpPr>
          <p:spPr>
            <a:xfrm>
              <a:off x="11446097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9" name="Circle"/>
            <p:cNvSpPr/>
            <p:nvPr/>
          </p:nvSpPr>
          <p:spPr>
            <a:xfrm>
              <a:off x="11999811" y="10675866"/>
              <a:ext cx="359353" cy="359353"/>
            </a:xfrm>
            <a:prstGeom prst="ellipse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0" name="Circle"/>
            <p:cNvSpPr/>
            <p:nvPr/>
          </p:nvSpPr>
          <p:spPr>
            <a:xfrm>
              <a:off x="12553525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1" name="Circle"/>
            <p:cNvSpPr/>
            <p:nvPr/>
          </p:nvSpPr>
          <p:spPr>
            <a:xfrm>
              <a:off x="13107240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2" name="Circle"/>
            <p:cNvSpPr/>
            <p:nvPr/>
          </p:nvSpPr>
          <p:spPr>
            <a:xfrm>
              <a:off x="13660953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3" name="Circle"/>
            <p:cNvSpPr/>
            <p:nvPr/>
          </p:nvSpPr>
          <p:spPr>
            <a:xfrm>
              <a:off x="14214668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5" name="Circle"/>
            <p:cNvSpPr/>
            <p:nvPr/>
          </p:nvSpPr>
          <p:spPr>
            <a:xfrm>
              <a:off x="15322097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6" name="Circle"/>
            <p:cNvSpPr/>
            <p:nvPr/>
          </p:nvSpPr>
          <p:spPr>
            <a:xfrm>
              <a:off x="15875810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7" name="Circle"/>
            <p:cNvSpPr/>
            <p:nvPr/>
          </p:nvSpPr>
          <p:spPr>
            <a:xfrm>
              <a:off x="16429524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8" name="Circle"/>
            <p:cNvSpPr/>
            <p:nvPr/>
          </p:nvSpPr>
          <p:spPr>
            <a:xfrm>
              <a:off x="16983239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9" name="Circle"/>
            <p:cNvSpPr/>
            <p:nvPr/>
          </p:nvSpPr>
          <p:spPr>
            <a:xfrm>
              <a:off x="18066973" y="10675866"/>
              <a:ext cx="359354" cy="359353"/>
            </a:xfrm>
            <a:prstGeom prst="ellipse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0" name="Circle"/>
            <p:cNvSpPr/>
            <p:nvPr/>
          </p:nvSpPr>
          <p:spPr>
            <a:xfrm>
              <a:off x="17526887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1" name="Circle"/>
            <p:cNvSpPr/>
            <p:nvPr/>
          </p:nvSpPr>
          <p:spPr>
            <a:xfrm>
              <a:off x="18644381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2" name="Circle"/>
            <p:cNvSpPr/>
            <p:nvPr/>
          </p:nvSpPr>
          <p:spPr>
            <a:xfrm>
              <a:off x="19198096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3" name="Circle"/>
            <p:cNvSpPr/>
            <p:nvPr/>
          </p:nvSpPr>
          <p:spPr>
            <a:xfrm>
              <a:off x="19751809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5" name="Circle"/>
            <p:cNvSpPr/>
            <p:nvPr/>
          </p:nvSpPr>
          <p:spPr>
            <a:xfrm>
              <a:off x="20859238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6" name="Circle"/>
            <p:cNvSpPr/>
            <p:nvPr/>
          </p:nvSpPr>
          <p:spPr>
            <a:xfrm>
              <a:off x="21412951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7" name="Circle"/>
            <p:cNvSpPr/>
            <p:nvPr/>
          </p:nvSpPr>
          <p:spPr>
            <a:xfrm>
              <a:off x="21966666" y="10675866"/>
              <a:ext cx="359354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98" name="Circle"/>
            <p:cNvSpPr/>
            <p:nvPr/>
          </p:nvSpPr>
          <p:spPr>
            <a:xfrm>
              <a:off x="20305524" y="10675866"/>
              <a:ext cx="359353" cy="359353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107" name="Group 10">
            <a:extLst>
              <a:ext uri="{FF2B5EF4-FFF2-40B4-BE49-F238E27FC236}">
                <a16:creationId xmlns:a16="http://schemas.microsoft.com/office/drawing/2014/main" id="{77E0347E-E613-7D4F-99CA-F6B0284B2C90}"/>
              </a:ext>
            </a:extLst>
          </p:cNvPr>
          <p:cNvGrpSpPr/>
          <p:nvPr/>
        </p:nvGrpSpPr>
        <p:grpSpPr>
          <a:xfrm>
            <a:off x="4423393" y="3659118"/>
            <a:ext cx="19365434" cy="8102334"/>
            <a:chOff x="4423393" y="2512243"/>
            <a:chExt cx="19365434" cy="8102334"/>
          </a:xfrm>
        </p:grpSpPr>
        <p:sp>
          <p:nvSpPr>
            <p:cNvPr id="108" name="Line"/>
            <p:cNvSpPr/>
            <p:nvPr/>
          </p:nvSpPr>
          <p:spPr>
            <a:xfrm>
              <a:off x="4423393" y="2512243"/>
              <a:ext cx="0" cy="8102334"/>
            </a:xfrm>
            <a:prstGeom prst="line">
              <a:avLst/>
            </a:prstGeom>
            <a:ln w="57150">
              <a:solidFill>
                <a:schemeClr val="tx2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Line"/>
            <p:cNvSpPr/>
            <p:nvPr/>
          </p:nvSpPr>
          <p:spPr>
            <a:xfrm>
              <a:off x="12189514" y="2512243"/>
              <a:ext cx="0" cy="8102334"/>
            </a:xfrm>
            <a:prstGeom prst="line">
              <a:avLst/>
            </a:prstGeom>
            <a:ln w="57150">
              <a:solidFill>
                <a:schemeClr val="tx2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Line"/>
            <p:cNvSpPr/>
            <p:nvPr/>
          </p:nvSpPr>
          <p:spPr>
            <a:xfrm>
              <a:off x="18246650" y="2512243"/>
              <a:ext cx="0" cy="8102334"/>
            </a:xfrm>
            <a:prstGeom prst="line">
              <a:avLst/>
            </a:prstGeom>
            <a:ln w="57150">
              <a:solidFill>
                <a:schemeClr val="tx2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Line"/>
            <p:cNvSpPr/>
            <p:nvPr/>
          </p:nvSpPr>
          <p:spPr>
            <a:xfrm>
              <a:off x="23788827" y="2512243"/>
              <a:ext cx="0" cy="8102334"/>
            </a:xfrm>
            <a:prstGeom prst="line">
              <a:avLst/>
            </a:prstGeom>
            <a:ln w="57150">
              <a:solidFill>
                <a:schemeClr val="tx2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6" name="Рисунок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6674" y="6169514"/>
            <a:ext cx="3437648" cy="12011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42" y="8886078"/>
            <a:ext cx="2539982" cy="25188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57983" y="6227649"/>
            <a:ext cx="3416987" cy="11054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9" name="Скругленный прямоугольник 128"/>
          <p:cNvSpPr/>
          <p:nvPr/>
        </p:nvSpPr>
        <p:spPr>
          <a:xfrm>
            <a:off x="1093095" y="12330489"/>
            <a:ext cx="3312276" cy="1089660"/>
          </a:xfrm>
          <a:prstGeom prst="roundRect">
            <a:avLst/>
          </a:prstGeom>
          <a:solidFill>
            <a:srgbClr val="9CA4E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Компетенции заказчика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131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Карта полезных</a:t>
            </a:r>
          </a:p>
          <a:p>
            <a:pPr>
              <a:defRPr/>
            </a:pP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инструментов заказчика</a:t>
            </a:r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5995425" y="12338717"/>
            <a:ext cx="4613124" cy="1089660"/>
          </a:xfrm>
          <a:prstGeom prst="roundRect">
            <a:avLst/>
          </a:prstGeom>
          <a:solidFill>
            <a:srgbClr val="9DD3A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Стадия концепции проекта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280" y="10772558"/>
            <a:ext cx="6683415" cy="7629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682170" y="8606377"/>
            <a:ext cx="2957423" cy="9222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5" name="Рисунок 134"/>
          <p:cNvPicPr>
            <a:picLocks noChangeAspect="1"/>
          </p:cNvPicPr>
          <p:nvPr/>
        </p:nvPicPr>
        <p:blipFill rotWithShape="1">
          <a:blip r:embed="rId9"/>
          <a:srcRect b="72800"/>
          <a:stretch/>
        </p:blipFill>
        <p:spPr>
          <a:xfrm>
            <a:off x="4683240" y="3575645"/>
            <a:ext cx="7246428" cy="17624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9"/>
          <a:srcRect t="71969" b="-1"/>
          <a:stretch/>
        </p:blipFill>
        <p:spPr>
          <a:xfrm>
            <a:off x="4699151" y="5503532"/>
            <a:ext cx="7217520" cy="18426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9" name="Circle"/>
          <p:cNvSpPr/>
          <p:nvPr/>
        </p:nvSpPr>
        <p:spPr>
          <a:xfrm>
            <a:off x="6462668" y="11822740"/>
            <a:ext cx="359354" cy="3593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0" name="Circle"/>
          <p:cNvSpPr/>
          <p:nvPr/>
        </p:nvSpPr>
        <p:spPr>
          <a:xfrm>
            <a:off x="9231238" y="11822739"/>
            <a:ext cx="359354" cy="3593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12078534" y="12385819"/>
            <a:ext cx="6240446" cy="1089660"/>
          </a:xfrm>
          <a:prstGeom prst="roundRect">
            <a:avLst/>
          </a:prstGeom>
          <a:solidFill>
            <a:srgbClr val="9CA4E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Стадия выполнения изысканий и проектирования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pic>
        <p:nvPicPr>
          <p:cNvPr id="142" name="Рисунок 141"/>
          <p:cNvPicPr>
            <a:picLocks noChangeAspect="1"/>
          </p:cNvPicPr>
          <p:nvPr/>
        </p:nvPicPr>
        <p:blipFill rotWithShape="1">
          <a:blip r:embed="rId9"/>
          <a:srcRect l="80675" t="3921" b="72800"/>
          <a:stretch/>
        </p:blipFill>
        <p:spPr>
          <a:xfrm>
            <a:off x="15692354" y="2841208"/>
            <a:ext cx="1647282" cy="17743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3" name="Рисунок 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3828563" y="8122029"/>
            <a:ext cx="5379561" cy="14284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861414" y="6535122"/>
            <a:ext cx="8694297" cy="13187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6" name="Рисунок 145"/>
          <p:cNvPicPr>
            <a:picLocks noChangeAspect="1"/>
          </p:cNvPicPr>
          <p:nvPr/>
        </p:nvPicPr>
        <p:blipFill rotWithShape="1">
          <a:blip r:embed="rId12"/>
          <a:srcRect b="41927"/>
          <a:stretch/>
        </p:blipFill>
        <p:spPr>
          <a:xfrm rot="16200000">
            <a:off x="8467956" y="6923886"/>
            <a:ext cx="8694297" cy="5289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7" name="Скругленный прямоугольник 146"/>
          <p:cNvSpPr/>
          <p:nvPr/>
        </p:nvSpPr>
        <p:spPr>
          <a:xfrm>
            <a:off x="18565432" y="12385819"/>
            <a:ext cx="5124569" cy="1089660"/>
          </a:xfrm>
          <a:prstGeom prst="roundRect">
            <a:avLst/>
          </a:prstGeom>
          <a:solidFill>
            <a:srgbClr val="9DD3A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Стадия проведения экспертизы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69" name="Прямоугольный треугольник 6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5874963" y="7588780"/>
            <a:ext cx="3192995" cy="2896543"/>
          </a:xfrm>
          <a:prstGeom prst="roundRect">
            <a:avLst/>
          </a:prstGeom>
          <a:solidFill>
            <a:srgbClr val="9CA4E2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ru-RU" sz="28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Согласование заданий на проектирование</a:t>
            </a:r>
          </a:p>
          <a:p>
            <a:pPr lvl="0"/>
            <a:endParaRPr lang="ru-RU" sz="28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  <a:p>
            <a:pPr lvl="0"/>
            <a:r>
              <a:rPr lang="ru-RU" sz="280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319-п от 31.07.2020</a:t>
            </a:r>
            <a:endParaRPr lang="ru-RU" sz="280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9509465" y="7588779"/>
            <a:ext cx="2377114" cy="2896544"/>
          </a:xfrm>
          <a:prstGeom prst="roundRect">
            <a:avLst/>
          </a:prstGeom>
          <a:solidFill>
            <a:srgbClr val="ABCEB6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ru-RU" sz="28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Проверка сметы ПИР</a:t>
            </a:r>
          </a:p>
          <a:p>
            <a:pPr lvl="0"/>
            <a:endParaRPr lang="ru-RU" sz="28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  <a:p>
            <a:pPr lvl="0"/>
            <a:r>
              <a:rPr lang="ru-RU" sz="280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297-п от 24.08.2012</a:t>
            </a:r>
            <a:endParaRPr lang="ru-RU" sz="280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03" name="Circle"/>
          <p:cNvSpPr/>
          <p:nvPr/>
        </p:nvSpPr>
        <p:spPr>
          <a:xfrm>
            <a:off x="928800" y="11822741"/>
            <a:ext cx="359353" cy="359353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4" name="Line"/>
          <p:cNvSpPr/>
          <p:nvPr/>
        </p:nvSpPr>
        <p:spPr>
          <a:xfrm>
            <a:off x="1096771" y="3659118"/>
            <a:ext cx="0" cy="8102334"/>
          </a:xfrm>
          <a:prstGeom prst="line">
            <a:avLst/>
          </a:prstGeom>
          <a:ln w="57150">
            <a:solidFill>
              <a:schemeClr val="tx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15222757" y="4819235"/>
            <a:ext cx="2772885" cy="1123492"/>
          </a:xfrm>
          <a:prstGeom prst="roundRect">
            <a:avLst/>
          </a:prstGeom>
          <a:solidFill>
            <a:srgbClr val="789DAF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ru-RU" sz="2800" b="0" dirty="0" err="1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Консультаци-онные</a:t>
            </a:r>
            <a:r>
              <a:rPr lang="ru-RU" sz="28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 услуги</a:t>
            </a:r>
          </a:p>
        </p:txBody>
      </p:sp>
      <p:sp>
        <p:nvSpPr>
          <p:cNvPr id="109" name="Circle"/>
          <p:cNvSpPr/>
          <p:nvPr/>
        </p:nvSpPr>
        <p:spPr>
          <a:xfrm>
            <a:off x="14765107" y="11822741"/>
            <a:ext cx="359353" cy="3593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92385" y="10037230"/>
            <a:ext cx="4684704" cy="1488783"/>
          </a:xfrm>
          <a:prstGeom prst="rect">
            <a:avLst/>
          </a:prstGeom>
        </p:spPr>
      </p:pic>
      <p:sp>
        <p:nvSpPr>
          <p:cNvPr id="116" name="Circle"/>
          <p:cNvSpPr/>
          <p:nvPr/>
        </p:nvSpPr>
        <p:spPr>
          <a:xfrm>
            <a:off x="22520381" y="11822741"/>
            <a:ext cx="359354" cy="3593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7" name="Circle"/>
          <p:cNvSpPr/>
          <p:nvPr/>
        </p:nvSpPr>
        <p:spPr>
          <a:xfrm>
            <a:off x="23074096" y="11822741"/>
            <a:ext cx="359354" cy="3593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8" name="Circle"/>
          <p:cNvSpPr/>
          <p:nvPr/>
        </p:nvSpPr>
        <p:spPr>
          <a:xfrm>
            <a:off x="23627811" y="11825599"/>
            <a:ext cx="359354" cy="359353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9" name="Скругленный прямоугольник 118"/>
          <p:cNvSpPr/>
          <p:nvPr/>
        </p:nvSpPr>
        <p:spPr>
          <a:xfrm rot="16200000">
            <a:off x="21319857" y="7585016"/>
            <a:ext cx="2819088" cy="1188050"/>
          </a:xfrm>
          <a:prstGeom prst="roundRect">
            <a:avLst/>
          </a:prstGeom>
          <a:solidFill>
            <a:srgbClr val="ABCEB6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ru-RU" sz="28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Чек-листы по комплекту</a:t>
            </a:r>
            <a:endParaRPr lang="ru-RU" sz="280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14"/>
          <a:srcRect l="6066" t="4279" r="6031" b="4861"/>
          <a:stretch/>
        </p:blipFill>
        <p:spPr>
          <a:xfrm>
            <a:off x="18692385" y="7171361"/>
            <a:ext cx="2971171" cy="2417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1" name="Скругленный прямоугольник 120"/>
          <p:cNvSpPr/>
          <p:nvPr/>
        </p:nvSpPr>
        <p:spPr>
          <a:xfrm>
            <a:off x="18712052" y="4750303"/>
            <a:ext cx="4611374" cy="1589291"/>
          </a:xfrm>
          <a:prstGeom prst="roundRect">
            <a:avLst/>
          </a:prstGeom>
          <a:solidFill>
            <a:srgbClr val="9CA4E2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ru-RU" sz="28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Материалы к мероприятиям и семинарам</a:t>
            </a:r>
            <a:endParaRPr lang="ru-RU" sz="280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642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846598" y="132171"/>
            <a:ext cx="2175641" cy="198636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987" y="113295"/>
            <a:ext cx="2034349" cy="20343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42678">
            <a:off x="5233557" y="5760315"/>
            <a:ext cx="10890943" cy="85312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44" name="Группа 43"/>
          <p:cNvGrpSpPr/>
          <p:nvPr/>
        </p:nvGrpSpPr>
        <p:grpSpPr>
          <a:xfrm>
            <a:off x="9956608" y="10421454"/>
            <a:ext cx="722420" cy="965549"/>
            <a:chOff x="5807155" y="9422447"/>
            <a:chExt cx="703523" cy="931115"/>
          </a:xfrm>
        </p:grpSpPr>
        <p:grpSp>
          <p:nvGrpSpPr>
            <p:cNvPr id="45" name="Group"/>
            <p:cNvGrpSpPr/>
            <p:nvPr/>
          </p:nvGrpSpPr>
          <p:grpSpPr>
            <a:xfrm>
              <a:off x="5807155" y="9422447"/>
              <a:ext cx="703523" cy="931115"/>
              <a:chOff x="0" y="0"/>
              <a:chExt cx="500850" cy="6603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49" name="Graphic 2"/>
              <p:cNvSpPr/>
              <p:nvPr/>
            </p:nvSpPr>
            <p:spPr>
              <a:xfrm>
                <a:off x="-1" y="-1"/>
                <a:ext cx="500852" cy="660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0547" extrusionOk="0">
                    <a:moveTo>
                      <a:pt x="9834" y="20547"/>
                    </a:moveTo>
                    <a:cubicBezTo>
                      <a:pt x="9440" y="20547"/>
                      <a:pt x="9071" y="20396"/>
                      <a:pt x="8843" y="20141"/>
                    </a:cubicBezTo>
                    <a:lnTo>
                      <a:pt x="1811" y="12297"/>
                    </a:lnTo>
                    <a:cubicBezTo>
                      <a:pt x="-1329" y="8786"/>
                      <a:pt x="-283" y="3923"/>
                      <a:pt x="4148" y="1435"/>
                    </a:cubicBezTo>
                    <a:cubicBezTo>
                      <a:pt x="8579" y="-1053"/>
                      <a:pt x="14717" y="-224"/>
                      <a:pt x="17857" y="3287"/>
                    </a:cubicBezTo>
                    <a:cubicBezTo>
                      <a:pt x="20271" y="5986"/>
                      <a:pt x="20271" y="9598"/>
                      <a:pt x="17857" y="12297"/>
                    </a:cubicBezTo>
                    <a:lnTo>
                      <a:pt x="10825" y="20141"/>
                    </a:lnTo>
                    <a:cubicBezTo>
                      <a:pt x="10597" y="20396"/>
                      <a:pt x="10228" y="20547"/>
                      <a:pt x="9834" y="2054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  <p:sp>
            <p:nvSpPr>
              <p:cNvPr id="50" name="Graphic 84"/>
              <p:cNvSpPr/>
              <p:nvPr/>
            </p:nvSpPr>
            <p:spPr>
              <a:xfrm>
                <a:off x="140352" y="147451"/>
                <a:ext cx="220149" cy="22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2176"/>
                      <a:pt x="20484" y="13292"/>
                      <a:pt x="19108" y="13292"/>
                    </a:cubicBezTo>
                    <a:lnTo>
                      <a:pt x="13292" y="13292"/>
                    </a:lnTo>
                    <a:lnTo>
                      <a:pt x="13292" y="19108"/>
                    </a:lnTo>
                    <a:cubicBezTo>
                      <a:pt x="13292" y="20484"/>
                      <a:pt x="12177" y="21600"/>
                      <a:pt x="10800" y="21600"/>
                    </a:cubicBezTo>
                    <a:cubicBezTo>
                      <a:pt x="9424" y="21600"/>
                      <a:pt x="8308" y="20484"/>
                      <a:pt x="8308" y="19108"/>
                    </a:cubicBezTo>
                    <a:lnTo>
                      <a:pt x="8308" y="13292"/>
                    </a:lnTo>
                    <a:lnTo>
                      <a:pt x="2492" y="13292"/>
                    </a:lnTo>
                    <a:cubicBezTo>
                      <a:pt x="1116" y="13292"/>
                      <a:pt x="0" y="12176"/>
                      <a:pt x="0" y="10800"/>
                    </a:cubicBezTo>
                    <a:cubicBezTo>
                      <a:pt x="0" y="9423"/>
                      <a:pt x="1116" y="8308"/>
                      <a:pt x="2492" y="8308"/>
                    </a:cubicBezTo>
                    <a:lnTo>
                      <a:pt x="8308" y="8308"/>
                    </a:lnTo>
                    <a:lnTo>
                      <a:pt x="8308" y="2492"/>
                    </a:lnTo>
                    <a:cubicBezTo>
                      <a:pt x="8308" y="1116"/>
                      <a:pt x="9424" y="0"/>
                      <a:pt x="10800" y="0"/>
                    </a:cubicBezTo>
                    <a:cubicBezTo>
                      <a:pt x="12176" y="0"/>
                      <a:pt x="13292" y="1116"/>
                      <a:pt x="13292" y="2492"/>
                    </a:cubicBezTo>
                    <a:lnTo>
                      <a:pt x="13292" y="8308"/>
                    </a:lnTo>
                    <a:lnTo>
                      <a:pt x="19108" y="8308"/>
                    </a:lnTo>
                    <a:cubicBezTo>
                      <a:pt x="20484" y="8308"/>
                      <a:pt x="21600" y="9424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</p:grpSp>
        <p:sp>
          <p:nvSpPr>
            <p:cNvPr id="46" name="Блок-схема: узел 45"/>
            <p:cNvSpPr/>
            <p:nvPr/>
          </p:nvSpPr>
          <p:spPr>
            <a:xfrm>
              <a:off x="6004302" y="9630342"/>
              <a:ext cx="309234" cy="310394"/>
            </a:xfrm>
            <a:prstGeom prst="flowChartConnector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6" y="2726575"/>
            <a:ext cx="4415300" cy="9555162"/>
          </a:xfrm>
          <a:prstGeom prst="roundRect">
            <a:avLst>
              <a:gd name="adj" fmla="val 10811"/>
            </a:avLst>
          </a:prstGeom>
        </p:spPr>
      </p:pic>
      <p:grpSp>
        <p:nvGrpSpPr>
          <p:cNvPr id="74" name="Группа"/>
          <p:cNvGrpSpPr/>
          <p:nvPr/>
        </p:nvGrpSpPr>
        <p:grpSpPr>
          <a:xfrm>
            <a:off x="396295" y="2500859"/>
            <a:ext cx="4978404" cy="9921584"/>
            <a:chOff x="0" y="0"/>
            <a:chExt cx="4978403" cy="9921583"/>
          </a:xfrm>
        </p:grpSpPr>
        <p:sp>
          <p:nvSpPr>
            <p:cNvPr id="75" name="Фигура"/>
            <p:cNvSpPr/>
            <p:nvPr/>
          </p:nvSpPr>
          <p:spPr>
            <a:xfrm>
              <a:off x="4898545" y="2321681"/>
              <a:ext cx="79858" cy="110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Фигура"/>
            <p:cNvSpPr/>
            <p:nvPr/>
          </p:nvSpPr>
          <p:spPr>
            <a:xfrm>
              <a:off x="-1" y="1358223"/>
              <a:ext cx="78110" cy="231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" name="Фигура"/>
            <p:cNvSpPr/>
            <p:nvPr/>
          </p:nvSpPr>
          <p:spPr>
            <a:xfrm>
              <a:off x="40475" y="0"/>
              <a:ext cx="4895762" cy="992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" name="Фигура"/>
            <p:cNvSpPr/>
            <p:nvPr/>
          </p:nvSpPr>
          <p:spPr>
            <a:xfrm>
              <a:off x="114776" y="74610"/>
              <a:ext cx="4747435" cy="977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" name="Кружок"/>
            <p:cNvSpPr/>
            <p:nvPr/>
          </p:nvSpPr>
          <p:spPr>
            <a:xfrm>
              <a:off x="2931641" y="318732"/>
              <a:ext cx="139949" cy="139949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" name="Фигура"/>
            <p:cNvSpPr/>
            <p:nvPr/>
          </p:nvSpPr>
          <p:spPr>
            <a:xfrm>
              <a:off x="2185304" y="346607"/>
              <a:ext cx="598025" cy="8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" name="Группа"/>
          <p:cNvGrpSpPr/>
          <p:nvPr/>
        </p:nvGrpSpPr>
        <p:grpSpPr>
          <a:xfrm>
            <a:off x="13834349" y="7410031"/>
            <a:ext cx="10405511" cy="5985757"/>
            <a:chOff x="0" y="0"/>
            <a:chExt cx="12682849" cy="7305770"/>
          </a:xfrm>
        </p:grpSpPr>
        <p:sp>
          <p:nvSpPr>
            <p:cNvPr id="82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20202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solidFill>
              <a:srgbClr val="2C2C2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" name="Фигура"/>
            <p:cNvSpPr/>
            <p:nvPr/>
          </p:nvSpPr>
          <p:spPr>
            <a:xfrm>
              <a:off x="1238026" y="58134"/>
              <a:ext cx="10206797" cy="67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" name="Кружок"/>
            <p:cNvSpPr/>
            <p:nvPr/>
          </p:nvSpPr>
          <p:spPr>
            <a:xfrm>
              <a:off x="6294827" y="224810"/>
              <a:ext cx="93196" cy="9319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" b="8563"/>
          <a:stretch/>
        </p:blipFill>
        <p:spPr>
          <a:xfrm>
            <a:off x="15516971" y="7875585"/>
            <a:ext cx="7085130" cy="5000343"/>
          </a:xfrm>
          <a:custGeom>
            <a:avLst/>
            <a:gdLst>
              <a:gd name="connsiteX0" fmla="*/ 533635 w 8953500"/>
              <a:gd name="connsiteY0" fmla="*/ 0 h 6318948"/>
              <a:gd name="connsiteX1" fmla="*/ 8419864 w 8953500"/>
              <a:gd name="connsiteY1" fmla="*/ 0 h 6318948"/>
              <a:gd name="connsiteX2" fmla="*/ 8953500 w 8953500"/>
              <a:gd name="connsiteY2" fmla="*/ 533635 h 6318948"/>
              <a:gd name="connsiteX3" fmla="*/ 8953500 w 8953500"/>
              <a:gd name="connsiteY3" fmla="*/ 5785313 h 6318948"/>
              <a:gd name="connsiteX4" fmla="*/ 8419864 w 8953500"/>
              <a:gd name="connsiteY4" fmla="*/ 6318948 h 6318948"/>
              <a:gd name="connsiteX5" fmla="*/ 533635 w 8953500"/>
              <a:gd name="connsiteY5" fmla="*/ 6318948 h 6318948"/>
              <a:gd name="connsiteX6" fmla="*/ 0 w 8953500"/>
              <a:gd name="connsiteY6" fmla="*/ 5785313 h 6318948"/>
              <a:gd name="connsiteX7" fmla="*/ 0 w 8953500"/>
              <a:gd name="connsiteY7" fmla="*/ 533635 h 6318948"/>
              <a:gd name="connsiteX8" fmla="*/ 533635 w 8953500"/>
              <a:gd name="connsiteY8" fmla="*/ 0 h 63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3500" h="6318948">
                <a:moveTo>
                  <a:pt x="533635" y="0"/>
                </a:moveTo>
                <a:lnTo>
                  <a:pt x="8419864" y="0"/>
                </a:lnTo>
                <a:cubicBezTo>
                  <a:pt x="8714584" y="0"/>
                  <a:pt x="8953500" y="238917"/>
                  <a:pt x="8953500" y="533635"/>
                </a:cubicBezTo>
                <a:lnTo>
                  <a:pt x="8953500" y="5785313"/>
                </a:lnTo>
                <a:cubicBezTo>
                  <a:pt x="8953500" y="6080031"/>
                  <a:pt x="8714584" y="6318948"/>
                  <a:pt x="8419864" y="6318948"/>
                </a:cubicBezTo>
                <a:lnTo>
                  <a:pt x="533635" y="6318948"/>
                </a:lnTo>
                <a:cubicBezTo>
                  <a:pt x="238917" y="6318948"/>
                  <a:pt x="0" y="6080031"/>
                  <a:pt x="0" y="5785313"/>
                </a:cubicBezTo>
                <a:lnTo>
                  <a:pt x="0" y="533635"/>
                </a:lnTo>
                <a:cubicBezTo>
                  <a:pt x="0" y="238917"/>
                  <a:pt x="238917" y="0"/>
                  <a:pt x="533635" y="0"/>
                </a:cubicBezTo>
                <a:close/>
              </a:path>
            </a:pathLst>
          </a:cu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01794" flipH="1">
            <a:off x="5724755" y="5070254"/>
            <a:ext cx="985648" cy="10178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292" y="6552825"/>
            <a:ext cx="1023024" cy="102302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264723" y="6688220"/>
            <a:ext cx="624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ugehmao@mail.ru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39066" y="5068964"/>
            <a:ext cx="525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(3467) 33-11-</a:t>
            </a:r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8</a:t>
            </a:r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15564" y="8231066"/>
            <a:ext cx="444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exp86.ru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9" name="Graphic 166"/>
          <p:cNvSpPr/>
          <p:nvPr/>
        </p:nvSpPr>
        <p:spPr>
          <a:xfrm>
            <a:off x="5703816" y="8130221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088159" y="5837653"/>
            <a:ext cx="7049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platformaexpert.ru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1" name="Graphic 166"/>
          <p:cNvSpPr/>
          <p:nvPr/>
        </p:nvSpPr>
        <p:spPr>
          <a:xfrm>
            <a:off x="15776411" y="5736808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40695"/>
            <a:ext cx="1269226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ОПРОС ПО ИТОГАМ</a:t>
            </a:r>
          </a:p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КОНФЕРЕНЦИИ</a:t>
            </a:r>
            <a:endParaRPr lang="ru-RU" sz="5400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474461" y="3561013"/>
            <a:ext cx="9537383" cy="25484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 окончании мероприятия</a:t>
            </a:r>
          </a:p>
          <a:p>
            <a:pPr algn="ctr"/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просим Вас пройти опрос по ссылке</a:t>
            </a:r>
          </a:p>
        </p:txBody>
      </p:sp>
      <p:sp>
        <p:nvSpPr>
          <p:cNvPr id="19" name="Шеврон 18"/>
          <p:cNvSpPr/>
          <p:nvPr/>
        </p:nvSpPr>
        <p:spPr>
          <a:xfrm rot="9162526" flipV="1">
            <a:off x="10973222" y="6342882"/>
            <a:ext cx="2315164" cy="567425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rgbClr val="54B0D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634" y="7800746"/>
            <a:ext cx="8925038" cy="45401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11" y="3057944"/>
            <a:ext cx="4900542" cy="99438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963" y="3057944"/>
            <a:ext cx="4885034" cy="99364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615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384000" cy="137253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72774" y="279461"/>
            <a:ext cx="2175641" cy="19863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709" y="279461"/>
            <a:ext cx="2034349" cy="20343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904" y="5582365"/>
            <a:ext cx="24036187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ИТОГИ 2024 ГОДА И ОПТИМИЗАЦИЯ ПРОЦЕССА ПРОВЕДЕНИЯ ГОСУДАРСТВЕННОЙ </a:t>
            </a:r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ЭКСПЕРТИЗЫ</a:t>
            </a:r>
          </a:p>
          <a:p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2025 </a:t>
            </a:r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ГОДУ</a:t>
            </a:r>
            <a:endParaRPr lang="ru-RU" sz="6600" dirty="0">
              <a:solidFill>
                <a:srgbClr val="00669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91816783-8BB6-354D-963A-74E832C248D5}"/>
              </a:ext>
            </a:extLst>
          </p:cNvPr>
          <p:cNvGrpSpPr/>
          <p:nvPr/>
        </p:nvGrpSpPr>
        <p:grpSpPr>
          <a:xfrm>
            <a:off x="1100311" y="12592825"/>
            <a:ext cx="12801595" cy="725412"/>
            <a:chOff x="23126458" y="9895351"/>
            <a:chExt cx="7969412" cy="725412"/>
          </a:xfrm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ACE6C34-3F67-7740-8580-AE765C5A5A76}"/>
                </a:ext>
              </a:extLst>
            </p:cNvPr>
            <p:cNvSpPr/>
            <p:nvPr/>
          </p:nvSpPr>
          <p:spPr>
            <a:xfrm>
              <a:off x="23167215" y="10302432"/>
              <a:ext cx="6207122" cy="318331"/>
            </a:xfrm>
            <a:prstGeom prst="rect">
              <a:avLst/>
            </a:prstGeom>
            <a:solidFill>
              <a:srgbClr val="54B0DB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Walt Whitman">
              <a:extLst>
                <a:ext uri="{FF2B5EF4-FFF2-40B4-BE49-F238E27FC236}">
                  <a16:creationId xmlns:a16="http://schemas.microsoft.com/office/drawing/2014/main" id="{7EC651B9-490A-4948-A2B1-13D24F767DD3}"/>
                </a:ext>
              </a:extLst>
            </p:cNvPr>
            <p:cNvSpPr txBox="1"/>
            <p:nvPr/>
          </p:nvSpPr>
          <p:spPr>
            <a:xfrm>
              <a:off x="23126458" y="9895351"/>
              <a:ext cx="7969412" cy="7062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 algn="l" defTabSz="457200">
                <a:lnSpc>
                  <a:spcPct val="120000"/>
                </a:lnSpc>
                <a:defRPr sz="1400" cap="all" spc="1120">
                  <a:solidFill>
                    <a:srgbClr val="24242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sz="3600" dirty="0" smtClean="0">
                  <a:solidFill>
                    <a:srgbClr val="002060"/>
                  </a:solidFill>
                </a:rPr>
                <a:t>КЁСЯ ВАЛЕРИЙ ГЕОРГИЕВИЧ</a:t>
              </a:r>
              <a:endParaRPr sz="36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Основные итоги госэкспертизы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ХМАО за 2024 год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9" y="3747793"/>
            <a:ext cx="8851317" cy="7674457"/>
          </a:xfrm>
          <a:prstGeom prst="ellipse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3" name="Picture 2" descr="1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951" y="3634155"/>
            <a:ext cx="1177927" cy="115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4" name="Picture 3" descr="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060" y="6541944"/>
            <a:ext cx="1109123" cy="110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5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47" y="9122082"/>
            <a:ext cx="1234226" cy="123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Проектирование вентиляции по лучшей цене недорого в Москв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88" y="11585054"/>
            <a:ext cx="1113907" cy="11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олилиния 37"/>
          <p:cNvSpPr/>
          <p:nvPr/>
        </p:nvSpPr>
        <p:spPr>
          <a:xfrm>
            <a:off x="12528789" y="3253132"/>
            <a:ext cx="11081288" cy="192034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6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402 заключения </a:t>
            </a:r>
            <a:r>
              <a:rPr lang="ru-RU" alt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 государственной и негосударственной экспертизе, </a:t>
            </a:r>
            <a:r>
              <a:rPr lang="ru-RU" altLang="ru-RU" sz="36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89%</a:t>
            </a:r>
            <a:r>
              <a:rPr lang="ru-RU" alt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из которых </a:t>
            </a:r>
            <a:r>
              <a:rPr lang="ru-RU" altLang="ru-RU" sz="36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положительные</a:t>
            </a:r>
            <a:endParaRPr lang="ru-RU" altLang="ru-RU" sz="360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12042827" y="6280328"/>
            <a:ext cx="11081288" cy="1632357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6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132 млрд. руб.</a:t>
            </a:r>
            <a:r>
              <a:rPr lang="ru-RU" altLang="ru-RU" sz="3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alt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рассмотренной сметной документации (11 млрд. в месяц)</a:t>
            </a:r>
            <a:endParaRPr lang="ru-RU" alt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11330183" y="8900328"/>
            <a:ext cx="11081288" cy="1677737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6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886 актов контроля </a:t>
            </a:r>
            <a:r>
              <a:rPr lang="ru-RU" alt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лаборатории неразрушающего контроля</a:t>
            </a:r>
            <a:endParaRPr lang="ru-RU" alt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10252979" y="11413660"/>
            <a:ext cx="10013873" cy="1459414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6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По 27 объектам </a:t>
            </a:r>
            <a:r>
              <a:rPr lang="ru-RU" alt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оказаны экспертные консультационные услуги</a:t>
            </a:r>
            <a:endParaRPr lang="ru-RU" alt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93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Средний </a:t>
            </a: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срок проведения</a:t>
            </a:r>
          </a:p>
          <a:p>
            <a:pPr>
              <a:defRPr/>
            </a:pP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государственной экспертизы</a:t>
            </a:r>
          </a:p>
        </p:txBody>
      </p:sp>
      <p:sp>
        <p:nvSpPr>
          <p:cNvPr id="9" name="Закругленный прямоугольник"/>
          <p:cNvSpPr/>
          <p:nvPr/>
        </p:nvSpPr>
        <p:spPr>
          <a:xfrm rot="5400000">
            <a:off x="2609256" y="721628"/>
            <a:ext cx="10315114" cy="14533086"/>
          </a:xfrm>
          <a:prstGeom prst="roundRect">
            <a:avLst>
              <a:gd name="adj" fmla="val 4189"/>
            </a:avLst>
          </a:prstGeom>
          <a:solidFill>
            <a:srgbClr val="131313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" name="Кружок"/>
          <p:cNvSpPr/>
          <p:nvPr/>
        </p:nvSpPr>
        <p:spPr>
          <a:xfrm rot="5400000">
            <a:off x="7581574" y="12426147"/>
            <a:ext cx="370476" cy="409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Кружок"/>
          <p:cNvSpPr/>
          <p:nvPr/>
        </p:nvSpPr>
        <p:spPr>
          <a:xfrm rot="5400000">
            <a:off x="7422301" y="3033378"/>
            <a:ext cx="132492" cy="146601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982970" y="3583308"/>
            <a:ext cx="13567683" cy="81561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94738731"/>
              </p:ext>
            </p:extLst>
          </p:nvPr>
        </p:nvGraphicFramePr>
        <p:xfrm>
          <a:off x="953728" y="3040432"/>
          <a:ext cx="13596925" cy="1066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622825" y="8637763"/>
            <a:ext cx="8202827" cy="3081695"/>
          </a:xfrm>
          <a:prstGeom prst="roundRect">
            <a:avLst/>
          </a:prstGeom>
          <a:solidFill>
            <a:srgbClr val="BFC1C5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35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 1 января 2025 года п. 5 особенностей утратил силу (исключена возможность неоднократного продления срока экспертизы)</a:t>
            </a:r>
            <a:endParaRPr lang="ru-RU" sz="35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5622826" y="3807005"/>
            <a:ext cx="8202827" cy="255389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48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Постановление Правительства России от 04.04.2022 № 579</a:t>
            </a:r>
          </a:p>
        </p:txBody>
      </p:sp>
      <p:sp>
        <p:nvSpPr>
          <p:cNvPr id="30" name="Graphic 10">
            <a:extLst>
              <a:ext uri="{FF2B5EF4-FFF2-40B4-BE49-F238E27FC236}">
                <a16:creationId xmlns:a16="http://schemas.microsoft.com/office/drawing/2014/main" id="{22EBE638-D28C-2E4B-A050-0914C72DCE59}"/>
              </a:ext>
            </a:extLst>
          </p:cNvPr>
          <p:cNvSpPr/>
          <p:nvPr/>
        </p:nvSpPr>
        <p:spPr>
          <a:xfrm rot="13507113">
            <a:off x="19384418" y="7081659"/>
            <a:ext cx="679645" cy="67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5" h="21578" extrusionOk="0">
                <a:moveTo>
                  <a:pt x="8137" y="21578"/>
                </a:moveTo>
                <a:lnTo>
                  <a:pt x="8117" y="21578"/>
                </a:lnTo>
                <a:cubicBezTo>
                  <a:pt x="7678" y="21570"/>
                  <a:pt x="7289" y="21289"/>
                  <a:pt x="7137" y="20872"/>
                </a:cubicBezTo>
                <a:lnTo>
                  <a:pt x="66" y="1452"/>
                </a:lnTo>
                <a:cubicBezTo>
                  <a:pt x="-138" y="893"/>
                  <a:pt x="145" y="273"/>
                  <a:pt x="697" y="67"/>
                </a:cubicBezTo>
                <a:cubicBezTo>
                  <a:pt x="935" y="-22"/>
                  <a:pt x="1197" y="-22"/>
                  <a:pt x="1435" y="67"/>
                </a:cubicBezTo>
                <a:lnTo>
                  <a:pt x="20627" y="7222"/>
                </a:lnTo>
                <a:cubicBezTo>
                  <a:pt x="21180" y="7428"/>
                  <a:pt x="21462" y="8048"/>
                  <a:pt x="21258" y="8607"/>
                </a:cubicBezTo>
                <a:cubicBezTo>
                  <a:pt x="21155" y="8890"/>
                  <a:pt x="20939" y="9116"/>
                  <a:pt x="20664" y="9231"/>
                </a:cubicBezTo>
                <a:lnTo>
                  <a:pt x="12489" y="12638"/>
                </a:lnTo>
                <a:lnTo>
                  <a:pt x="9123" y="20909"/>
                </a:lnTo>
                <a:cubicBezTo>
                  <a:pt x="8958" y="21314"/>
                  <a:pt x="8569" y="21578"/>
                  <a:pt x="8137" y="21578"/>
                </a:cubicBezTo>
                <a:close/>
                <a:moveTo>
                  <a:pt x="2866" y="2900"/>
                </a:moveTo>
                <a:lnTo>
                  <a:pt x="8192" y="17530"/>
                </a:lnTo>
                <a:lnTo>
                  <a:pt x="10687" y="11400"/>
                </a:lnTo>
                <a:cubicBezTo>
                  <a:pt x="10795" y="11134"/>
                  <a:pt x="11004" y="10923"/>
                  <a:pt x="11267" y="10814"/>
                </a:cubicBezTo>
                <a:lnTo>
                  <a:pt x="17324" y="8290"/>
                </a:lnTo>
                <a:close/>
              </a:path>
            </a:pathLst>
          </a:custGeom>
          <a:solidFill>
            <a:srgbClr val="76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1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-142" r="43243" b="201"/>
          <a:stretch/>
        </p:blipFill>
        <p:spPr>
          <a:xfrm>
            <a:off x="-29496" y="0"/>
            <a:ext cx="2628900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1" b="29215"/>
          <a:stretch/>
        </p:blipFill>
        <p:spPr>
          <a:xfrm>
            <a:off x="-38102" y="-19050"/>
            <a:ext cx="24450767" cy="1908310"/>
          </a:xfrm>
          <a:prstGeom prst="rect">
            <a:avLst/>
          </a:prstGeom>
        </p:spPr>
      </p:pic>
      <p:sp>
        <p:nvSpPr>
          <p:cNvPr id="4" name="Trend 2021."/>
          <p:cNvSpPr txBox="1"/>
          <p:nvPr/>
        </p:nvSpPr>
        <p:spPr>
          <a:xfrm>
            <a:off x="3844851" y="491393"/>
            <a:ext cx="1922145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Эффективный заказчик – ключ к успеху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78069227"/>
              </p:ext>
            </p:extLst>
          </p:nvPr>
        </p:nvGraphicFramePr>
        <p:xfrm>
          <a:off x="10179035" y="2565780"/>
          <a:ext cx="13817507" cy="601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трелка вправо 5"/>
          <p:cNvSpPr/>
          <p:nvPr/>
        </p:nvSpPr>
        <p:spPr>
          <a:xfrm rot="5400000">
            <a:off x="16878666" y="8101282"/>
            <a:ext cx="1763658" cy="2730212"/>
          </a:xfrm>
          <a:prstGeom prst="rightArrow">
            <a:avLst/>
          </a:prstGeom>
          <a:solidFill>
            <a:srgbClr val="5189A2">
              <a:alpha val="73000"/>
            </a:srgb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963392" y="2867827"/>
            <a:ext cx="7580555" cy="5018695"/>
            <a:chOff x="2905788" y="2746972"/>
            <a:chExt cx="7580555" cy="5018695"/>
          </a:xfrm>
        </p:grpSpPr>
        <p:sp>
          <p:nvSpPr>
            <p:cNvPr id="8" name="Стрелка вправо 7"/>
            <p:cNvSpPr/>
            <p:nvPr/>
          </p:nvSpPr>
          <p:spPr>
            <a:xfrm>
              <a:off x="8485830" y="4446079"/>
              <a:ext cx="1060412" cy="1662307"/>
            </a:xfrm>
            <a:prstGeom prst="rightArrow">
              <a:avLst/>
            </a:prstGeom>
            <a:solidFill>
              <a:srgbClr val="5189A2">
                <a:alpha val="73000"/>
              </a:srgb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905788" y="2787817"/>
              <a:ext cx="5446154" cy="4977850"/>
              <a:chOff x="2905788" y="2787817"/>
              <a:chExt cx="5446154" cy="4977850"/>
            </a:xfrm>
          </p:grpSpPr>
          <p:sp>
            <p:nvSpPr>
              <p:cNvPr id="15" name="Блок-схема: узел 14"/>
              <p:cNvSpPr/>
              <p:nvPr/>
            </p:nvSpPr>
            <p:spPr>
              <a:xfrm>
                <a:off x="2905788" y="2787817"/>
                <a:ext cx="5446154" cy="4977850"/>
              </a:xfrm>
              <a:prstGeom prst="flowChartConnector">
                <a:avLst/>
              </a:prstGeom>
              <a:solidFill>
                <a:srgbClr val="00669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6" name="Блок-схема: узел 15"/>
              <p:cNvSpPr/>
              <p:nvPr/>
            </p:nvSpPr>
            <p:spPr>
              <a:xfrm>
                <a:off x="3107832" y="3001475"/>
                <a:ext cx="5042066" cy="4550534"/>
              </a:xfrm>
              <a:prstGeom prst="flowChartConnector">
                <a:avLst/>
              </a:prstGeom>
              <a:solidFill>
                <a:srgbClr val="E1E2E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32620" y="3725935"/>
                <a:ext cx="5392489" cy="3057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ru-RU" sz="4800" dirty="0" smtClean="0">
                    <a:solidFill>
                      <a:srgbClr val="006696"/>
                    </a:solidFill>
                    <a:latin typeface="Montserrat Bold"/>
                    <a:ea typeface="Montserrat Bold"/>
                    <a:cs typeface="Montserrat Bold"/>
                  </a:rPr>
                  <a:t>Контроль </a:t>
                </a:r>
                <a:r>
                  <a:rPr lang="ru-RU" sz="4800" u="sng" dirty="0" smtClean="0">
                    <a:solidFill>
                      <a:srgbClr val="832424"/>
                    </a:solidFill>
                    <a:latin typeface="Montserrat Bold"/>
                    <a:ea typeface="Montserrat Bold"/>
                    <a:cs typeface="Montserrat Bold"/>
                  </a:rPr>
                  <a:t>заказчиком</a:t>
                </a:r>
                <a:r>
                  <a:rPr lang="ru-RU" sz="4800" dirty="0" smtClean="0">
                    <a:solidFill>
                      <a:srgbClr val="006696"/>
                    </a:solidFill>
                    <a:latin typeface="Montserrat Bold"/>
                    <a:ea typeface="Montserrat Bold"/>
                    <a:cs typeface="Montserrat Bold"/>
                  </a:rPr>
                  <a:t> процессов по проекту</a:t>
                </a:r>
                <a:endParaRPr lang="ru-RU" sz="4800" dirty="0">
                  <a:solidFill>
                    <a:srgbClr val="006696"/>
                  </a:solidFill>
                  <a:latin typeface="Montserrat Bold"/>
                  <a:ea typeface="Montserrat Bold"/>
                  <a:cs typeface="Montserrat Bold"/>
                </a:endParaRPr>
              </a:p>
            </p:txBody>
          </p:sp>
        </p:grpSp>
        <p:sp>
          <p:nvSpPr>
            <p:cNvPr id="10" name="Дуга 9"/>
            <p:cNvSpPr/>
            <p:nvPr/>
          </p:nvSpPr>
          <p:spPr>
            <a:xfrm rot="21411323">
              <a:off x="7110250" y="2746972"/>
              <a:ext cx="3019951" cy="4977850"/>
            </a:xfrm>
            <a:prstGeom prst="arc">
              <a:avLst>
                <a:gd name="adj1" fmla="val 17365266"/>
                <a:gd name="adj2" fmla="val 4655456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563" y="3307092"/>
              <a:ext cx="755016" cy="74453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327" y="4401635"/>
              <a:ext cx="755016" cy="74453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3" y="5496178"/>
              <a:ext cx="755016" cy="74453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5525" y="6590722"/>
              <a:ext cx="755016" cy="744530"/>
            </a:xfrm>
            <a:prstGeom prst="rect">
              <a:avLst/>
            </a:prstGeom>
          </p:spPr>
        </p:pic>
      </p:grpSp>
      <p:sp>
        <p:nvSpPr>
          <p:cNvPr id="19" name="Скругленный прямоугольник 18"/>
          <p:cNvSpPr/>
          <p:nvPr/>
        </p:nvSpPr>
        <p:spPr>
          <a:xfrm>
            <a:off x="11638244" y="10603713"/>
            <a:ext cx="12129293" cy="228147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6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Эффективный заказчик должен «держать руку на пульсе» проекта от идеи до передачи объекта в эксплуатирующую организацию. Только такой подход позволит реализовать поставленные задачи в срок</a:t>
            </a:r>
            <a:endParaRPr lang="ru-RU" sz="3400" b="0" i="1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99404" y="10764996"/>
            <a:ext cx="1182003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5006" y="10527566"/>
            <a:ext cx="481548" cy="47486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827928" y="9482276"/>
            <a:ext cx="5351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Контроль на стадии: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концепции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проектирования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строительства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ввода в эксплуатацию</a:t>
            </a:r>
            <a:endParaRPr lang="ru-RU" sz="32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017241" y="12641603"/>
            <a:ext cx="0" cy="1074398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6467" y="12554478"/>
            <a:ext cx="481548" cy="474860"/>
          </a:xfrm>
          <a:prstGeom prst="rect">
            <a:avLst/>
          </a:prstGeom>
        </p:spPr>
      </p:pic>
      <p:sp>
        <p:nvSpPr>
          <p:cNvPr id="25" name="Прямоугольный треугольник 2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789544" y="13145726"/>
            <a:ext cx="57435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431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286862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Инструменты повышения компетенций заказчиков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" name="Группа"/>
          <p:cNvGrpSpPr/>
          <p:nvPr/>
        </p:nvGrpSpPr>
        <p:grpSpPr>
          <a:xfrm>
            <a:off x="240815" y="2510445"/>
            <a:ext cx="20541013" cy="10988820"/>
            <a:chOff x="0" y="-1"/>
            <a:chExt cx="12682850" cy="7305771"/>
          </a:xfrm>
        </p:grpSpPr>
        <p:sp>
          <p:nvSpPr>
            <p:cNvPr id="15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Фигура"/>
            <p:cNvSpPr/>
            <p:nvPr/>
          </p:nvSpPr>
          <p:spPr>
            <a:xfrm>
              <a:off x="1238026" y="62597"/>
              <a:ext cx="10206782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25" name="Кружок"/>
            <p:cNvSpPr/>
            <p:nvPr/>
          </p:nvSpPr>
          <p:spPr>
            <a:xfrm>
              <a:off x="6294827" y="150187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19554853" y="4202284"/>
            <a:ext cx="3834859" cy="1738545"/>
          </a:xfrm>
          <a:prstGeom prst="roundRect">
            <a:avLst/>
          </a:prstGeom>
          <a:solidFill>
            <a:srgbClr val="9CD2AE">
              <a:alpha val="7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Переход на сайт университета Минстроя</a:t>
            </a:r>
            <a:endParaRPr lang="ru-RU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5577"/>
          <a:stretch/>
        </p:blipFill>
        <p:spPr>
          <a:xfrm>
            <a:off x="2638020" y="3128266"/>
            <a:ext cx="15737627" cy="9163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9100" y="6739260"/>
            <a:ext cx="3453112" cy="342762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003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6111</TotalTime>
  <Words>1181</Words>
  <Application>Microsoft Office PowerPoint</Application>
  <PresentationFormat>Произвольный</PresentationFormat>
  <Paragraphs>262</Paragraphs>
  <Slides>38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Arial</vt:lpstr>
      <vt:lpstr>Arial Black</vt:lpstr>
      <vt:lpstr>Calibri</vt:lpstr>
      <vt:lpstr>Helvetica Neue</vt:lpstr>
      <vt:lpstr>Helvetica Neue Light</vt:lpstr>
      <vt:lpstr>Helvetica Neue Medium</vt:lpstr>
      <vt:lpstr>Montserrat Bold</vt:lpstr>
      <vt:lpstr>Montserrat ExtraBold</vt:lpstr>
      <vt:lpstr>Times New Roman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Баширова Анна Владимировна</dc:creator>
  <cp:lastModifiedBy>Обадьянов Александр Викторович</cp:lastModifiedBy>
  <cp:revision>422</cp:revision>
  <dcterms:modified xsi:type="dcterms:W3CDTF">2025-02-26T12:36:44Z</dcterms:modified>
</cp:coreProperties>
</file>